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57.xml.rels" ContentType="application/vnd.openxmlformats-package.relationships+xml"/>
  <Override PartName="/ppt/notesSlides/notesSlide57.xml" ContentType="application/vnd.openxmlformats-officedocument.presentationml.notesSlide+xml"/>
  <Override PartName="/ppt/_rels/presentation.xml.rels" ContentType="application/vnd.openxmlformats-package.relationships+xml"/>
  <Override PartName="/ppt/media/image26.jpeg" ContentType="image/jpeg"/>
  <Override PartName="/ppt/media/image24.jpeg" ContentType="image/jpeg"/>
  <Override PartName="/ppt/media/image23.jpeg" ContentType="image/jpeg"/>
  <Override PartName="/ppt/media/image22.jpeg" ContentType="image/jpeg"/>
  <Override PartName="/ppt/media/image21.jpeg" ContentType="image/jpeg"/>
  <Override PartName="/ppt/media/image20.jpeg" ContentType="image/jpeg"/>
  <Override PartName="/ppt/media/image19.jpeg" ContentType="image/jpeg"/>
  <Override PartName="/ppt/media/image42.jpeg" ContentType="image/jpeg"/>
  <Override PartName="/ppt/media/image18.jpeg" ContentType="image/jpeg"/>
  <Override PartName="/ppt/media/image16.jpeg" ContentType="image/jpeg"/>
  <Override PartName="/ppt/media/image15.jpeg" ContentType="image/jpeg"/>
  <Override PartName="/ppt/media/image14.jpeg" ContentType="image/jpeg"/>
  <Override PartName="/ppt/media/image41.jpeg" ContentType="image/jpeg"/>
  <Override PartName="/ppt/media/image1.png" ContentType="image/png"/>
  <Override PartName="/ppt/media/image31.png" ContentType="image/png"/>
  <Override PartName="/ppt/media/image29.jpeg" ContentType="image/jpeg"/>
  <Override PartName="/ppt/media/image10.jpeg" ContentType="image/jpeg"/>
  <Override PartName="/ppt/media/image35.jpeg" ContentType="image/jpeg"/>
  <Override PartName="/ppt/media/image8.jpeg" ContentType="image/jpeg"/>
  <Override PartName="/ppt/media/image39.jpeg" ContentType="image/jpeg"/>
  <Override PartName="/ppt/media/image5.png" ContentType="image/png"/>
  <Override PartName="/ppt/media/image43.jpeg" ContentType="image/jpeg"/>
  <Override PartName="/ppt/media/image30.png" ContentType="image/png"/>
  <Override PartName="/ppt/media/image37.jpeg" ContentType="image/jpeg"/>
  <Override PartName="/ppt/media/image34.jpeg" ContentType="image/jpeg"/>
  <Override PartName="/ppt/media/image38.jpeg" ContentType="image/jpeg"/>
  <Override PartName="/ppt/media/image7.jpeg" ContentType="image/jpeg"/>
  <Override PartName="/ppt/media/image28.jpeg" ContentType="image/jpeg"/>
  <Override PartName="/ppt/media/image36.jpeg" ContentType="image/jpeg"/>
  <Override PartName="/ppt/media/image11.jpeg" ContentType="image/jpeg"/>
  <Override PartName="/ppt/media/image9.jpeg" ContentType="image/jpeg"/>
  <Override PartName="/ppt/media/image45.png" ContentType="image/png"/>
  <Override PartName="/ppt/media/image6.jpeg" ContentType="image/jpeg"/>
  <Override PartName="/ppt/media/image27.jpeg" ContentType="image/jpeg"/>
  <Override PartName="/ppt/media/image40.jpeg" ContentType="image/jpeg"/>
  <Override PartName="/ppt/media/image44.png" ContentType="image/png"/>
  <Override PartName="/ppt/media/image13.jpeg" ContentType="image/jpeg"/>
  <Override PartName="/ppt/media/image12.jpeg" ContentType="image/jpeg"/>
  <Override PartName="/ppt/media/image4.png" ContentType="image/png"/>
  <Override PartName="/ppt/media/image33.png" ContentType="image/png"/>
  <Override PartName="/ppt/media/image3.png" ContentType="image/png"/>
  <Override PartName="/ppt/media/image17.jpeg" ContentType="image/jpeg"/>
  <Override PartName="/ppt/media/image25.jpeg" ContentType="image/jpeg"/>
  <Override PartName="/ppt/media/image32.png" ContentType="image/png"/>
  <Override PartName="/ppt/media/image2.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charts/chart3.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
</Relationships>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14036785"/>
        <c:axId val="28412973"/>
      </c:barChart>
      <c:catAx>
        <c:axId val="14036785"/>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28412973"/>
        <c:crosses val="autoZero"/>
        <c:auto val="1"/>
        <c:lblAlgn val="ctr"/>
        <c:lblOffset val="100"/>
        <c:noMultiLvlLbl val="0"/>
      </c:catAx>
      <c:valAx>
        <c:axId val="28412973"/>
        <c:scaling>
          <c:orientation val="minMax"/>
          <c:max val="1"/>
          <c:min val="0"/>
        </c:scaling>
        <c:delete val="1"/>
        <c:axPos val="l"/>
        <c:numFmt formatCode="[$-409]0%"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4036785"/>
        <c:crossBetween val="between"/>
      </c:valAx>
      <c:spPr>
        <a:noFill/>
        <a:ln>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93"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94"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95"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96"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9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F62ED86-4C45-41FF-8A77-AAC451F6BF9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217440" y="812880"/>
            <a:ext cx="7118640" cy="4002480"/>
          </a:xfrm>
          <a:prstGeom prst="rect">
            <a:avLst/>
          </a:prstGeom>
        </p:spPr>
      </p:sp>
      <p:sp>
        <p:nvSpPr>
          <p:cNvPr id="392" name="PlaceHolder 2"/>
          <p:cNvSpPr>
            <a:spLocks noGrp="1"/>
          </p:cNvSpPr>
          <p:nvPr>
            <p:ph type="body"/>
          </p:nvPr>
        </p:nvSpPr>
        <p:spPr>
          <a:xfrm>
            <a:off x="756000" y="5078520"/>
            <a:ext cx="6041520" cy="4804920"/>
          </a:xfrm>
          <a:prstGeom prst="rect">
            <a:avLst/>
          </a:prstGeom>
        </p:spPr>
        <p:txBody>
          <a:bodyPr lIns="0" rIns="0" tIns="0" bIns="0">
            <a:noAutofit/>
          </a:bodyPr>
          <a:p>
            <a:endParaRPr b="0" lang="en-US" sz="2000" spc="-1" strike="noStrike">
              <a:latin typeface="Arial"/>
            </a:endParaRPr>
          </a:p>
        </p:txBody>
      </p:sp>
      <p:sp>
        <p:nvSpPr>
          <p:cNvPr id="393" name="CustomShape 3"/>
          <p:cNvSpPr/>
          <p:nvPr/>
        </p:nvSpPr>
        <p:spPr>
          <a:xfrm>
            <a:off x="4278960" y="10157400"/>
            <a:ext cx="3274560" cy="528120"/>
          </a:xfrm>
          <a:prstGeom prst="rect">
            <a:avLst/>
          </a:prstGeom>
          <a:noFill/>
          <a:ln>
            <a:noFill/>
          </a:ln>
        </p:spPr>
        <p:style>
          <a:lnRef idx="0"/>
          <a:fillRef idx="0"/>
          <a:effectRef idx="0"/>
          <a:fontRef idx="minor"/>
        </p:style>
        <p:txBody>
          <a:bodyPr lIns="0" rIns="0" tIns="0" bIns="0" anchor="b">
            <a:noAutofit/>
          </a:bodyPr>
          <a:p>
            <a:pPr algn="r">
              <a:lnSpc>
                <a:spcPct val="100000"/>
              </a:lnSpc>
            </a:pPr>
            <a:fld id="{08D47DAD-D465-4E91-8892-1239E5039C6D}"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720" cy="684756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56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1F56430F-CD0F-46B2-9CDA-7BD427743CD1}"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205560" cy="35892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9560" cy="559440"/>
          </a:xfrm>
          <a:prstGeom prst="rect">
            <a:avLst/>
          </a:prstGeom>
          <a:ln>
            <a:noFill/>
          </a:ln>
        </p:spPr>
      </p:pic>
      <p:pic>
        <p:nvPicPr>
          <p:cNvPr id="4" name="Grafik 2" descr=""/>
          <p:cNvPicPr/>
          <p:nvPr/>
        </p:nvPicPr>
        <p:blipFill>
          <a:blip r:embed="rId3"/>
          <a:stretch/>
        </p:blipFill>
        <p:spPr>
          <a:xfrm>
            <a:off x="7430400" y="134640"/>
            <a:ext cx="3695400" cy="511560"/>
          </a:xfrm>
          <a:prstGeom prst="rect">
            <a:avLst/>
          </a:prstGeom>
          <a:ln>
            <a:noFill/>
          </a:ln>
        </p:spPr>
      </p:pic>
      <p:sp>
        <p:nvSpPr>
          <p:cNvPr id="5" name="CustomShape 4"/>
          <p:cNvSpPr/>
          <p:nvPr/>
        </p:nvSpPr>
        <p:spPr>
          <a:xfrm>
            <a:off x="912240" y="1268280"/>
            <a:ext cx="9205560" cy="358920"/>
          </a:xfrm>
          <a:prstGeom prst="rect">
            <a:avLst/>
          </a:prstGeom>
          <a:noFill/>
          <a:ln>
            <a:noFill/>
          </a:ln>
        </p:spPr>
        <p:style>
          <a:lnRef idx="0"/>
          <a:fillRef idx="0"/>
          <a:effectRef idx="0"/>
          <a:fontRef idx="minor"/>
        </p:style>
      </p:sp>
      <p:sp>
        <p:nvSpPr>
          <p:cNvPr id="6" name="CustomShape 5"/>
          <p:cNvSpPr/>
          <p:nvPr/>
        </p:nvSpPr>
        <p:spPr>
          <a:xfrm>
            <a:off x="11444760" y="0"/>
            <a:ext cx="738720" cy="684756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16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8720" cy="684756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56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1B686F5-C867-46CD-9A72-9871323BC36B}"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205560" cy="35892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9560" cy="559440"/>
          </a:xfrm>
          <a:prstGeom prst="rect">
            <a:avLst/>
          </a:prstGeom>
          <a:ln>
            <a:noFill/>
          </a:ln>
        </p:spPr>
      </p:pic>
      <p:pic>
        <p:nvPicPr>
          <p:cNvPr id="50" name="Grafik 2" descr=""/>
          <p:cNvPicPr/>
          <p:nvPr/>
        </p:nvPicPr>
        <p:blipFill>
          <a:blip r:embed="rId3"/>
          <a:stretch/>
        </p:blipFill>
        <p:spPr>
          <a:xfrm>
            <a:off x="7430400" y="134640"/>
            <a:ext cx="3695400" cy="511560"/>
          </a:xfrm>
          <a:prstGeom prst="rect">
            <a:avLst/>
          </a:prstGeom>
          <a:ln>
            <a:noFill/>
          </a:ln>
        </p:spPr>
      </p:pic>
      <p:sp>
        <p:nvSpPr>
          <p:cNvPr id="51" name="CustomShape 4"/>
          <p:cNvSpPr/>
          <p:nvPr/>
        </p:nvSpPr>
        <p:spPr>
          <a:xfrm>
            <a:off x="11444760" y="0"/>
            <a:ext cx="738720" cy="684756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56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3C7927FE-46CA-42B4-91D9-729236DA56DB}"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816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14.jpe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nc-sa/2.0/" TargetMode="External"/><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doi.org/10.1016/j.crm.2021.100355"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19.jpe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27.jpe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28.jpe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29.jpe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4.jpe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5.jpeg"/><Relationship Id="rId6" Type="http://schemas.openxmlformats.org/officeDocument/2006/relationships/image" Target="../media/image36.jpeg"/><Relationship Id="rId7"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7.jpeg"/><Relationship Id="rId6" Type="http://schemas.openxmlformats.org/officeDocument/2006/relationships/image" Target="../media/image38.jpeg"/><Relationship Id="rId7" Type="http://schemas.openxmlformats.org/officeDocument/2006/relationships/image" Target="../media/image39.jpeg"/><Relationship Id="rId8"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image" Target="../media/image42.jpeg"/><Relationship Id="rId8" Type="http://schemas.openxmlformats.org/officeDocument/2006/relationships/image" Target="../media/image43.jpeg"/><Relationship Id="rId9"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www.youtube.com/watch?v=YJSehRlU34w" TargetMode="External"/><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527400" y="1412640"/>
            <a:ext cx="10358640" cy="114516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99" name="CustomShape 2"/>
          <p:cNvSpPr/>
          <p:nvPr/>
        </p:nvSpPr>
        <p:spPr>
          <a:xfrm>
            <a:off x="527400" y="2852640"/>
            <a:ext cx="10358640" cy="236592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 I</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the Problem?</a:t>
            </a:r>
            <a:endParaRPr b="0" lang="en-US" sz="2400" spc="-1" strike="noStrike">
              <a:latin typeface="Arial"/>
            </a:endParaRPr>
          </a:p>
        </p:txBody>
      </p:sp>
      <p:sp>
        <p:nvSpPr>
          <p:cNvPr id="117" name="CustomShape 2"/>
          <p:cNvSpPr/>
          <p:nvPr/>
        </p:nvSpPr>
        <p:spPr>
          <a:xfrm>
            <a:off x="335520" y="1268280"/>
            <a:ext cx="10742760" cy="5030280"/>
          </a:xfrm>
          <a:prstGeom prst="rect">
            <a:avLst/>
          </a:prstGeom>
          <a:noFill/>
          <a:ln>
            <a:noFill/>
          </a:ln>
        </p:spPr>
        <p:style>
          <a:lnRef idx="0"/>
          <a:fillRef idx="0"/>
          <a:effectRef idx="0"/>
          <a:fontRef idx="minor"/>
        </p:style>
      </p:sp>
      <p:sp>
        <p:nvSpPr>
          <p:cNvPr id="118" name="CustomShape 3"/>
          <p:cNvSpPr/>
          <p:nvPr/>
        </p:nvSpPr>
        <p:spPr>
          <a:xfrm>
            <a:off x="4206240" y="721800"/>
            <a:ext cx="1089360" cy="338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the Problem?</a:t>
            </a:r>
            <a:endParaRPr b="0" lang="en-US" sz="2400" spc="-1" strike="noStrike">
              <a:latin typeface="Arial"/>
            </a:endParaRPr>
          </a:p>
        </p:txBody>
      </p:sp>
      <p:sp>
        <p:nvSpPr>
          <p:cNvPr id="120"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600" spc="-1" strike="noStrike">
                <a:solidFill>
                  <a:srgbClr val="000000"/>
                </a:solidFill>
                <a:latin typeface="DejaVu Sans"/>
                <a:ea typeface="DejaVu Sans"/>
              </a:rPr>
              <a:t>We only have one planet and we are ruining it.</a:t>
            </a:r>
            <a:endParaRPr b="0" lang="en-US" sz="2600" spc="-1" strike="noStrike">
              <a:latin typeface="Arial"/>
            </a:endParaRPr>
          </a:p>
        </p:txBody>
      </p:sp>
      <p:sp>
        <p:nvSpPr>
          <p:cNvPr id="121" name="CustomShape 3"/>
          <p:cNvSpPr/>
          <p:nvPr/>
        </p:nvSpPr>
        <p:spPr>
          <a:xfrm>
            <a:off x="4206240" y="721800"/>
            <a:ext cx="1089360" cy="338400"/>
          </a:xfrm>
          <a:prstGeom prst="rect">
            <a:avLst/>
          </a:prstGeom>
          <a:noFill/>
          <a:ln>
            <a:noFill/>
          </a:ln>
        </p:spPr>
        <p:style>
          <a:lnRef idx="0"/>
          <a:fillRef idx="0"/>
          <a:effectRef idx="0"/>
          <a:fontRef idx="minor"/>
        </p:style>
      </p:sp>
      <p:sp>
        <p:nvSpPr>
          <p:cNvPr id="122" name="CustomShape 4"/>
          <p:cNvSpPr/>
          <p:nvPr/>
        </p:nvSpPr>
        <p:spPr>
          <a:xfrm>
            <a:off x="865800" y="2859480"/>
            <a:ext cx="9925560" cy="1877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24" name="CustomShape 2"/>
          <p:cNvSpPr/>
          <p:nvPr/>
        </p:nvSpPr>
        <p:spPr>
          <a:xfrm>
            <a:off x="432720" y="1148040"/>
            <a:ext cx="10351800" cy="492480"/>
          </a:xfrm>
          <a:prstGeom prst="rect">
            <a:avLst/>
          </a:prstGeom>
          <a:noFill/>
          <a:ln>
            <a:noFill/>
          </a:ln>
        </p:spPr>
        <p:style>
          <a:lnRef idx="0"/>
          <a:fillRef idx="0"/>
          <a:effectRef idx="0"/>
          <a:fontRef idx="minor"/>
        </p:style>
      </p:sp>
      <p:sp>
        <p:nvSpPr>
          <p:cNvPr id="125" name="CustomShape 3"/>
          <p:cNvSpPr/>
          <p:nvPr/>
        </p:nvSpPr>
        <p:spPr>
          <a:xfrm>
            <a:off x="432720" y="1148040"/>
            <a:ext cx="10351800" cy="492480"/>
          </a:xfrm>
          <a:prstGeom prst="rect">
            <a:avLst/>
          </a:prstGeom>
          <a:noFill/>
          <a:ln>
            <a:noFill/>
          </a:ln>
        </p:spPr>
        <p:style>
          <a:lnRef idx="0"/>
          <a:fillRef idx="0"/>
          <a:effectRef idx="0"/>
          <a:fontRef idx="minor"/>
        </p:style>
      </p:sp>
      <p:sp>
        <p:nvSpPr>
          <p:cNvPr id="126" name="CustomShape 4"/>
          <p:cNvSpPr/>
          <p:nvPr/>
        </p:nvSpPr>
        <p:spPr>
          <a:xfrm>
            <a:off x="263520" y="6492240"/>
            <a:ext cx="10614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27" name="" descr=""/>
          <p:cNvPicPr/>
          <p:nvPr/>
        </p:nvPicPr>
        <p:blipFill>
          <a:blip r:embed="rId2"/>
          <a:srcRect l="0" t="8759" r="0" b="0"/>
          <a:stretch/>
        </p:blipFill>
        <p:spPr>
          <a:xfrm>
            <a:off x="2710440" y="1643400"/>
            <a:ext cx="6247800" cy="4845960"/>
          </a:xfrm>
          <a:prstGeom prst="rect">
            <a:avLst/>
          </a:prstGeom>
          <a:ln>
            <a:noFill/>
          </a:ln>
        </p:spPr>
      </p:pic>
      <p:sp>
        <p:nvSpPr>
          <p:cNvPr id="128" name="CustomShape 5"/>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Global GHG Emission Pathways (2019)</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2760" cy="493560"/>
          </a:xfrm>
          <a:prstGeom prst="rect">
            <a:avLst/>
          </a:prstGeom>
          <a:noFill/>
          <a:ln>
            <a:noFill/>
          </a:ln>
        </p:spPr>
        <p:style>
          <a:lnRef idx="0"/>
          <a:fillRef idx="0"/>
          <a:effectRef idx="0"/>
          <a:fontRef idx="minor"/>
        </p:style>
      </p:sp>
      <p:sp>
        <p:nvSpPr>
          <p:cNvPr id="130" name="CustomShape 2"/>
          <p:cNvSpPr/>
          <p:nvPr/>
        </p:nvSpPr>
        <p:spPr>
          <a:xfrm>
            <a:off x="335520" y="1268280"/>
            <a:ext cx="10742760" cy="5030280"/>
          </a:xfrm>
          <a:prstGeom prst="rect">
            <a:avLst/>
          </a:prstGeom>
          <a:noFill/>
          <a:ln>
            <a:noFill/>
          </a:ln>
        </p:spPr>
        <p:style>
          <a:lnRef idx="0"/>
          <a:fillRef idx="0"/>
          <a:effectRef idx="0"/>
          <a:fontRef idx="minor"/>
        </p:style>
      </p:sp>
      <p:sp>
        <p:nvSpPr>
          <p:cNvPr id="131" name="CustomShape 3"/>
          <p:cNvSpPr/>
          <p:nvPr/>
        </p:nvSpPr>
        <p:spPr>
          <a:xfrm>
            <a:off x="4206240" y="721800"/>
            <a:ext cx="1089360" cy="338400"/>
          </a:xfrm>
          <a:prstGeom prst="rect">
            <a:avLst/>
          </a:prstGeom>
          <a:noFill/>
          <a:ln>
            <a:noFill/>
          </a:ln>
        </p:spPr>
        <p:style>
          <a:lnRef idx="0"/>
          <a:fillRef idx="0"/>
          <a:effectRef idx="0"/>
          <a:fontRef idx="minor"/>
        </p:style>
      </p:sp>
      <p:sp>
        <p:nvSpPr>
          <p:cNvPr id="132" name="CustomShape 4"/>
          <p:cNvSpPr/>
          <p:nvPr/>
        </p:nvSpPr>
        <p:spPr>
          <a:xfrm>
            <a:off x="2377440" y="3056040"/>
            <a:ext cx="6670080" cy="11466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US" sz="1800" spc="-1" strike="noStrike">
              <a:latin typeface="Arial"/>
            </a:endParaRPr>
          </a:p>
        </p:txBody>
      </p:sp>
      <p:sp>
        <p:nvSpPr>
          <p:cNvPr id="133" name="CustomShape 5"/>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34" name="CustomShape 6"/>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1.5°C vs. 2/3/4°C</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136" name="" descr=""/>
          <p:cNvPicPr/>
          <p:nvPr/>
        </p:nvPicPr>
        <p:blipFill>
          <a:blip r:embed="rId1"/>
          <a:stretch/>
        </p:blipFill>
        <p:spPr>
          <a:xfrm>
            <a:off x="457200" y="1765080"/>
            <a:ext cx="4971240" cy="4469760"/>
          </a:xfrm>
          <a:prstGeom prst="rect">
            <a:avLst/>
          </a:prstGeom>
          <a:ln>
            <a:noFill/>
          </a:ln>
        </p:spPr>
      </p:pic>
      <p:sp>
        <p:nvSpPr>
          <p:cNvPr id="137" name="CustomShape 2"/>
          <p:cNvSpPr/>
          <p:nvPr/>
        </p:nvSpPr>
        <p:spPr>
          <a:xfrm>
            <a:off x="274320" y="6219360"/>
            <a:ext cx="77774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138"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140" name="" descr=""/>
          <p:cNvPicPr/>
          <p:nvPr/>
        </p:nvPicPr>
        <p:blipFill>
          <a:blip r:embed="rId1"/>
          <a:stretch/>
        </p:blipFill>
        <p:spPr>
          <a:xfrm>
            <a:off x="457200" y="1765080"/>
            <a:ext cx="4971240" cy="4469760"/>
          </a:xfrm>
          <a:prstGeom prst="rect">
            <a:avLst/>
          </a:prstGeom>
          <a:ln>
            <a:noFill/>
          </a:ln>
        </p:spPr>
      </p:pic>
      <p:sp>
        <p:nvSpPr>
          <p:cNvPr id="141" name="CustomShape 2"/>
          <p:cNvSpPr/>
          <p:nvPr/>
        </p:nvSpPr>
        <p:spPr>
          <a:xfrm>
            <a:off x="274320" y="6219360"/>
            <a:ext cx="77774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US" sz="900" spc="-1" strike="noStrike">
              <a:latin typeface="Arial"/>
            </a:endParaRPr>
          </a:p>
        </p:txBody>
      </p:sp>
      <p:pic>
        <p:nvPicPr>
          <p:cNvPr id="142" name="" descr=""/>
          <p:cNvPicPr/>
          <p:nvPr/>
        </p:nvPicPr>
        <p:blipFill>
          <a:blip r:embed="rId5"/>
          <a:stretch/>
        </p:blipFill>
        <p:spPr>
          <a:xfrm>
            <a:off x="5716800" y="1765080"/>
            <a:ext cx="3513240" cy="2633400"/>
          </a:xfrm>
          <a:prstGeom prst="rect">
            <a:avLst/>
          </a:prstGeom>
          <a:ln>
            <a:noFill/>
          </a:ln>
        </p:spPr>
      </p:pic>
      <p:pic>
        <p:nvPicPr>
          <p:cNvPr id="143" name="" descr=""/>
          <p:cNvPicPr/>
          <p:nvPr/>
        </p:nvPicPr>
        <p:blipFill>
          <a:blip r:embed="rId6"/>
          <a:stretch/>
        </p:blipFill>
        <p:spPr>
          <a:xfrm>
            <a:off x="9290880" y="1697400"/>
            <a:ext cx="2042280" cy="2724840"/>
          </a:xfrm>
          <a:prstGeom prst="rect">
            <a:avLst/>
          </a:prstGeom>
          <a:ln>
            <a:noFill/>
          </a:ln>
        </p:spPr>
      </p:pic>
      <p:sp>
        <p:nvSpPr>
          <p:cNvPr id="144"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146" name="" descr=""/>
          <p:cNvPicPr/>
          <p:nvPr/>
        </p:nvPicPr>
        <p:blipFill>
          <a:blip r:embed="rId1"/>
          <a:stretch/>
        </p:blipFill>
        <p:spPr>
          <a:xfrm>
            <a:off x="457200" y="1765080"/>
            <a:ext cx="4971240" cy="4469760"/>
          </a:xfrm>
          <a:prstGeom prst="rect">
            <a:avLst/>
          </a:prstGeom>
          <a:ln>
            <a:noFill/>
          </a:ln>
        </p:spPr>
      </p:pic>
      <p:sp>
        <p:nvSpPr>
          <p:cNvPr id="147" name="CustomShape 2"/>
          <p:cNvSpPr/>
          <p:nvPr/>
        </p:nvSpPr>
        <p:spPr>
          <a:xfrm>
            <a:off x="274320" y="6219360"/>
            <a:ext cx="77774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US" sz="900" spc="-1" strike="noStrike">
              <a:latin typeface="Arial"/>
            </a:endParaRPr>
          </a:p>
        </p:txBody>
      </p:sp>
      <p:pic>
        <p:nvPicPr>
          <p:cNvPr id="148" name="" descr=""/>
          <p:cNvPicPr/>
          <p:nvPr/>
        </p:nvPicPr>
        <p:blipFill>
          <a:blip r:embed="rId5"/>
          <a:stretch/>
        </p:blipFill>
        <p:spPr>
          <a:xfrm>
            <a:off x="5716800" y="1765080"/>
            <a:ext cx="3513240" cy="2633400"/>
          </a:xfrm>
          <a:prstGeom prst="rect">
            <a:avLst/>
          </a:prstGeom>
          <a:ln>
            <a:noFill/>
          </a:ln>
        </p:spPr>
      </p:pic>
      <p:pic>
        <p:nvPicPr>
          <p:cNvPr id="149" name="" descr=""/>
          <p:cNvPicPr/>
          <p:nvPr/>
        </p:nvPicPr>
        <p:blipFill>
          <a:blip r:embed="rId6"/>
          <a:stretch/>
        </p:blipFill>
        <p:spPr>
          <a:xfrm>
            <a:off x="9290880" y="1697400"/>
            <a:ext cx="2042280" cy="2724840"/>
          </a:xfrm>
          <a:prstGeom prst="rect">
            <a:avLst/>
          </a:prstGeom>
          <a:ln>
            <a:noFill/>
          </a:ln>
        </p:spPr>
      </p:pic>
      <p:pic>
        <p:nvPicPr>
          <p:cNvPr id="150" name="" descr=""/>
          <p:cNvPicPr/>
          <p:nvPr/>
        </p:nvPicPr>
        <p:blipFill>
          <a:blip r:embed="rId7"/>
          <a:srcRect l="0" t="21419" r="0" b="0"/>
          <a:stretch/>
        </p:blipFill>
        <p:spPr>
          <a:xfrm>
            <a:off x="7925760" y="4663440"/>
            <a:ext cx="3407400" cy="2006280"/>
          </a:xfrm>
          <a:prstGeom prst="rect">
            <a:avLst/>
          </a:prstGeom>
          <a:ln>
            <a:noFill/>
          </a:ln>
        </p:spPr>
      </p:pic>
      <p:sp>
        <p:nvSpPr>
          <p:cNvPr id="151"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53"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Famine</a:t>
            </a:r>
            <a:endParaRPr b="0" lang="en-US" sz="2200" spc="-1" strike="noStrike">
              <a:latin typeface="Arial"/>
            </a:endParaRPr>
          </a:p>
        </p:txBody>
      </p:sp>
      <p:sp>
        <p:nvSpPr>
          <p:cNvPr id="154" name="CustomShape 3"/>
          <p:cNvSpPr/>
          <p:nvPr/>
        </p:nvSpPr>
        <p:spPr>
          <a:xfrm>
            <a:off x="263520" y="6356520"/>
            <a:ext cx="7777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155" name="" descr=""/>
          <p:cNvPicPr/>
          <p:nvPr/>
        </p:nvPicPr>
        <p:blipFill>
          <a:blip r:embed="rId3"/>
          <a:stretch/>
        </p:blipFill>
        <p:spPr>
          <a:xfrm>
            <a:off x="274320" y="2011680"/>
            <a:ext cx="5024160" cy="36896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57"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Famine</a:t>
            </a:r>
            <a:endParaRPr b="0" lang="en-US" sz="2200" spc="-1" strike="noStrike">
              <a:latin typeface="Arial"/>
            </a:endParaRPr>
          </a:p>
        </p:txBody>
      </p:sp>
      <p:sp>
        <p:nvSpPr>
          <p:cNvPr id="158" name="CustomShape 3"/>
          <p:cNvSpPr/>
          <p:nvPr/>
        </p:nvSpPr>
        <p:spPr>
          <a:xfrm>
            <a:off x="263520" y="6356520"/>
            <a:ext cx="7777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159" name="" descr=""/>
          <p:cNvPicPr/>
          <p:nvPr/>
        </p:nvPicPr>
        <p:blipFill>
          <a:blip r:embed="rId3"/>
          <a:stretch/>
        </p:blipFill>
        <p:spPr>
          <a:xfrm>
            <a:off x="274320" y="2011680"/>
            <a:ext cx="5024160" cy="3689640"/>
          </a:xfrm>
          <a:prstGeom prst="rect">
            <a:avLst/>
          </a:prstGeom>
          <a:ln>
            <a:noFill/>
          </a:ln>
        </p:spPr>
      </p:pic>
      <p:pic>
        <p:nvPicPr>
          <p:cNvPr id="160" name="" descr=""/>
          <p:cNvPicPr/>
          <p:nvPr/>
        </p:nvPicPr>
        <p:blipFill>
          <a:blip r:embed="rId4"/>
          <a:stretch/>
        </p:blipFill>
        <p:spPr>
          <a:xfrm>
            <a:off x="6583680" y="2103120"/>
            <a:ext cx="4749840" cy="3561120"/>
          </a:xfrm>
          <a:prstGeom prst="rect">
            <a:avLst/>
          </a:prstGeom>
          <a:ln>
            <a:noFill/>
          </a:ln>
        </p:spPr>
      </p:pic>
      <p:sp>
        <p:nvSpPr>
          <p:cNvPr id="161" name="CustomShape 4"/>
          <p:cNvSpPr/>
          <p:nvPr/>
        </p:nvSpPr>
        <p:spPr>
          <a:xfrm>
            <a:off x="5577840" y="3657600"/>
            <a:ext cx="817920" cy="177840"/>
          </a:xfrm>
          <a:custGeom>
            <a:avLst/>
            <a:gdLst/>
            <a:ahLst/>
            <a:rect l="l" t="t" r="r" b="b"/>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63"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Wildfires</a:t>
            </a:r>
            <a:endParaRPr b="0" lang="en-US" sz="2200" spc="-1" strike="noStrike">
              <a:latin typeface="Arial"/>
            </a:endParaRPr>
          </a:p>
        </p:txBody>
      </p:sp>
      <p:sp>
        <p:nvSpPr>
          <p:cNvPr id="164" name="CustomShape 3"/>
          <p:cNvSpPr/>
          <p:nvPr/>
        </p:nvSpPr>
        <p:spPr>
          <a:xfrm>
            <a:off x="263520" y="6356520"/>
            <a:ext cx="7777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Bruce Detorres – https://www.flickr.com/photos/brucedetorres/49352689768 – Public Domain.</a:t>
            </a:r>
            <a:endParaRPr b="0" lang="en-US" sz="900" spc="-1" strike="noStrike">
              <a:latin typeface="Arial"/>
            </a:endParaRPr>
          </a:p>
          <a:p>
            <a:pPr>
              <a:lnSpc>
                <a:spcPct val="100000"/>
              </a:lnSpc>
            </a:pPr>
            <a:r>
              <a:rPr b="0" lang="en-US" sz="900" spc="-1" strike="noStrike">
                <a:solidFill>
                  <a:srgbClr val="a6a6a6"/>
                </a:solidFill>
                <a:latin typeface="Roboto"/>
                <a:ea typeface="Roboto"/>
              </a:rPr>
              <a:t>2. slworking2 – https://www.flickr.com/photos/slworking/29034137667 –  </a:t>
            </a:r>
            <a:r>
              <a:rPr b="0" lang="en-US" sz="900" spc="-1" strike="noStrike" u="sng">
                <a:solidFill>
                  <a:srgbClr val="0000ff"/>
                </a:solidFill>
                <a:uFillTx/>
                <a:latin typeface="Roboto"/>
                <a:ea typeface="Roboto"/>
                <a:hlinkClick r:id="rId1"/>
              </a:rPr>
              <a:t>CC BY-NC-SA 2.0</a:t>
            </a:r>
            <a:r>
              <a:rPr b="0" lang="en-US" sz="900" spc="-1" strike="noStrike">
                <a:solidFill>
                  <a:srgbClr val="a6a6a6"/>
                </a:solidFill>
                <a:latin typeface="Roboto"/>
                <a:ea typeface="Roboto"/>
              </a:rPr>
              <a:t>.</a:t>
            </a:r>
            <a:endParaRPr b="0" lang="en-US" sz="900" spc="-1" strike="noStrike">
              <a:latin typeface="Arial"/>
            </a:endParaRPr>
          </a:p>
        </p:txBody>
      </p:sp>
      <p:pic>
        <p:nvPicPr>
          <p:cNvPr id="165" name="" descr=""/>
          <p:cNvPicPr/>
          <p:nvPr/>
        </p:nvPicPr>
        <p:blipFill>
          <a:blip r:embed="rId2"/>
          <a:stretch/>
        </p:blipFill>
        <p:spPr>
          <a:xfrm>
            <a:off x="457200" y="1730160"/>
            <a:ext cx="3572280" cy="2379600"/>
          </a:xfrm>
          <a:prstGeom prst="rect">
            <a:avLst/>
          </a:prstGeom>
          <a:ln>
            <a:noFill/>
          </a:ln>
        </p:spPr>
      </p:pic>
      <p:pic>
        <p:nvPicPr>
          <p:cNvPr id="166" name="" descr=""/>
          <p:cNvPicPr/>
          <p:nvPr/>
        </p:nvPicPr>
        <p:blipFill>
          <a:blip r:embed="rId3"/>
          <a:stretch/>
        </p:blipFill>
        <p:spPr>
          <a:xfrm>
            <a:off x="4564080" y="1737360"/>
            <a:ext cx="6495120" cy="43282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101"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68"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69" name="CustomShape 3"/>
          <p:cNvSpPr/>
          <p:nvPr/>
        </p:nvSpPr>
        <p:spPr>
          <a:xfrm>
            <a:off x="263520" y="6492240"/>
            <a:ext cx="10887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M. Haasnoot, G. Winter, S. Brown, R. J. Dawson, P. J. Ward, D. Eilander (2021.) Long-term sea-level rise necessitates a commitment to adaptation: A first order assessment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 </a:t>
            </a:r>
            <a:r>
              <a:rPr b="0" lang="en-US" sz="900" spc="-1" strike="noStrike" u="sng">
                <a:solidFill>
                  <a:srgbClr val="0000ff"/>
                </a:solidFill>
                <a:uFillTx/>
                <a:latin typeface="Roboto"/>
                <a:ea typeface="Roboto"/>
                <a:hlinkClick r:id="rId2"/>
              </a:rPr>
              <a:t>CC BY-NC-ND 4.0</a:t>
            </a:r>
            <a:r>
              <a:rPr b="0" lang="en-US" sz="900" spc="-1" strike="noStrike">
                <a:solidFill>
                  <a:srgbClr val="a6a6a6"/>
                </a:solidFill>
                <a:latin typeface="Roboto"/>
                <a:ea typeface="Roboto"/>
              </a:rPr>
              <a:t>.</a:t>
            </a:r>
            <a:endParaRPr b="0" lang="en-US" sz="900" spc="-1" strike="noStrike">
              <a:latin typeface="Arial"/>
            </a:endParaRPr>
          </a:p>
        </p:txBody>
      </p:sp>
      <p:pic>
        <p:nvPicPr>
          <p:cNvPr id="170" name="" descr=""/>
          <p:cNvPicPr/>
          <p:nvPr/>
        </p:nvPicPr>
        <p:blipFill>
          <a:blip r:embed="rId3"/>
          <a:stretch/>
        </p:blipFill>
        <p:spPr>
          <a:xfrm>
            <a:off x="1920240" y="1980360"/>
            <a:ext cx="8026920" cy="40496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72"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73" name="CustomShape 3"/>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75"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76" name="CustomShape 3"/>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77" name="CustomShape 4"/>
          <p:cNvSpPr/>
          <p:nvPr/>
        </p:nvSpPr>
        <p:spPr>
          <a:xfrm>
            <a:off x="640080" y="3840480"/>
            <a:ext cx="1092240" cy="360720"/>
          </a:xfrm>
          <a:prstGeom prst="rect">
            <a:avLst/>
          </a:prstGeom>
          <a:solidFill>
            <a:srgbClr val="729fcf"/>
          </a:solidFill>
          <a:ln>
            <a:solidFill>
              <a:srgbClr val="3465a4"/>
            </a:solidFill>
          </a:ln>
        </p:spPr>
        <p:style>
          <a:lnRef idx="0"/>
          <a:fillRef idx="0"/>
          <a:effectRef idx="0"/>
          <a:fontRef idx="minor"/>
        </p:style>
      </p:sp>
      <p:sp>
        <p:nvSpPr>
          <p:cNvPr id="178" name="CustomShape 5"/>
          <p:cNvSpPr/>
          <p:nvPr/>
        </p:nvSpPr>
        <p:spPr>
          <a:xfrm rot="10814400">
            <a:off x="1460880" y="3756240"/>
            <a:ext cx="1001880" cy="44928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80"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81" name="CustomShape 3"/>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2" name="CustomShape 4"/>
          <p:cNvSpPr/>
          <p:nvPr/>
        </p:nvSpPr>
        <p:spPr>
          <a:xfrm>
            <a:off x="640080" y="3840480"/>
            <a:ext cx="1092240" cy="360720"/>
          </a:xfrm>
          <a:prstGeom prst="rect">
            <a:avLst/>
          </a:prstGeom>
          <a:solidFill>
            <a:srgbClr val="729fcf"/>
          </a:solidFill>
          <a:ln>
            <a:solidFill>
              <a:srgbClr val="3465a4"/>
            </a:solidFill>
          </a:ln>
        </p:spPr>
        <p:style>
          <a:lnRef idx="0"/>
          <a:fillRef idx="0"/>
          <a:effectRef idx="0"/>
          <a:fontRef idx="minor"/>
        </p:style>
      </p:sp>
      <p:sp>
        <p:nvSpPr>
          <p:cNvPr id="183" name="CustomShape 5"/>
          <p:cNvSpPr/>
          <p:nvPr/>
        </p:nvSpPr>
        <p:spPr>
          <a:xfrm rot="10814400">
            <a:off x="1460880" y="3756240"/>
            <a:ext cx="1001880" cy="44928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
        <p:nvSpPr>
          <p:cNvPr id="184" name="CustomShape 6"/>
          <p:cNvSpPr/>
          <p:nvPr/>
        </p:nvSpPr>
        <p:spPr>
          <a:xfrm>
            <a:off x="2743200" y="3657600"/>
            <a:ext cx="1092240" cy="543600"/>
          </a:xfrm>
          <a:prstGeom prst="rect">
            <a:avLst/>
          </a:prstGeom>
          <a:solidFill>
            <a:srgbClr val="729fcf"/>
          </a:solidFill>
          <a:ln>
            <a:solidFill>
              <a:srgbClr val="3465a4"/>
            </a:solidFill>
          </a:ln>
        </p:spPr>
        <p:style>
          <a:lnRef idx="0"/>
          <a:fillRef idx="0"/>
          <a:effectRef idx="0"/>
          <a:fontRef idx="minor"/>
        </p:style>
      </p:sp>
      <p:sp>
        <p:nvSpPr>
          <p:cNvPr id="185" name="CustomShape 7"/>
          <p:cNvSpPr/>
          <p:nvPr/>
        </p:nvSpPr>
        <p:spPr>
          <a:xfrm rot="10814400">
            <a:off x="3290040" y="3568680"/>
            <a:ext cx="1275480" cy="636120"/>
          </a:xfrm>
          <a:custGeom>
            <a:avLst/>
            <a:gdLst/>
            <a:ah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87"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88" name="CustomShape 3"/>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9" name="CustomShape 4"/>
          <p:cNvSpPr/>
          <p:nvPr/>
        </p:nvSpPr>
        <p:spPr>
          <a:xfrm>
            <a:off x="640080" y="3840480"/>
            <a:ext cx="1092240" cy="360720"/>
          </a:xfrm>
          <a:prstGeom prst="rect">
            <a:avLst/>
          </a:prstGeom>
          <a:solidFill>
            <a:srgbClr val="729fcf"/>
          </a:solidFill>
          <a:ln>
            <a:solidFill>
              <a:srgbClr val="3465a4"/>
            </a:solidFill>
          </a:ln>
        </p:spPr>
        <p:style>
          <a:lnRef idx="0"/>
          <a:fillRef idx="0"/>
          <a:effectRef idx="0"/>
          <a:fontRef idx="minor"/>
        </p:style>
      </p:sp>
      <p:sp>
        <p:nvSpPr>
          <p:cNvPr id="190" name="CustomShape 5"/>
          <p:cNvSpPr/>
          <p:nvPr/>
        </p:nvSpPr>
        <p:spPr>
          <a:xfrm rot="10814400">
            <a:off x="1460880" y="3756240"/>
            <a:ext cx="1001880" cy="44928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
        <p:nvSpPr>
          <p:cNvPr id="191" name="CustomShape 6"/>
          <p:cNvSpPr/>
          <p:nvPr/>
        </p:nvSpPr>
        <p:spPr>
          <a:xfrm>
            <a:off x="2743200" y="3657600"/>
            <a:ext cx="1092240" cy="543600"/>
          </a:xfrm>
          <a:prstGeom prst="rect">
            <a:avLst/>
          </a:prstGeom>
          <a:solidFill>
            <a:srgbClr val="729fcf"/>
          </a:solidFill>
          <a:ln>
            <a:solidFill>
              <a:srgbClr val="3465a4"/>
            </a:solidFill>
          </a:ln>
        </p:spPr>
        <p:style>
          <a:lnRef idx="0"/>
          <a:fillRef idx="0"/>
          <a:effectRef idx="0"/>
          <a:fontRef idx="minor"/>
        </p:style>
      </p:sp>
      <p:sp>
        <p:nvSpPr>
          <p:cNvPr id="192" name="CustomShape 7"/>
          <p:cNvSpPr/>
          <p:nvPr/>
        </p:nvSpPr>
        <p:spPr>
          <a:xfrm rot="10814400">
            <a:off x="3290040" y="3568680"/>
            <a:ext cx="1275480" cy="636120"/>
          </a:xfrm>
          <a:custGeom>
            <a:avLst/>
            <a:gdLst/>
            <a:ah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fillRef idx="0"/>
          <a:effectRef idx="0"/>
          <a:fontRef idx="minor"/>
        </p:style>
      </p:sp>
      <p:sp>
        <p:nvSpPr>
          <p:cNvPr id="193" name="CustomShape 8"/>
          <p:cNvSpPr/>
          <p:nvPr/>
        </p:nvSpPr>
        <p:spPr>
          <a:xfrm>
            <a:off x="5029200" y="3383280"/>
            <a:ext cx="1366560" cy="833400"/>
          </a:xfrm>
          <a:prstGeom prst="rect">
            <a:avLst/>
          </a:prstGeom>
          <a:solidFill>
            <a:srgbClr val="729fcf"/>
          </a:solidFill>
          <a:ln>
            <a:solidFill>
              <a:srgbClr val="3465a4"/>
            </a:solidFill>
          </a:ln>
        </p:spPr>
        <p:style>
          <a:lnRef idx="0"/>
          <a:fillRef idx="0"/>
          <a:effectRef idx="0"/>
          <a:fontRef idx="minor"/>
        </p:style>
      </p:sp>
      <p:sp>
        <p:nvSpPr>
          <p:cNvPr id="194" name="CustomShape 9"/>
          <p:cNvSpPr/>
          <p:nvPr/>
        </p:nvSpPr>
        <p:spPr>
          <a:xfrm rot="10814400">
            <a:off x="5762520" y="3203640"/>
            <a:ext cx="1728000" cy="1013040"/>
          </a:xfrm>
          <a:custGeom>
            <a:avLst/>
            <a:gdLst/>
            <a:ah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96"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97" name="CustomShape 3"/>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8" name="CustomShape 4"/>
          <p:cNvSpPr/>
          <p:nvPr/>
        </p:nvSpPr>
        <p:spPr>
          <a:xfrm rot="10814400">
            <a:off x="8785800" y="3021480"/>
            <a:ext cx="2093040" cy="1200600"/>
          </a:xfrm>
          <a:custGeom>
            <a:avLst/>
            <a:gdLst/>
            <a:ahLst/>
            <a:rect l="l" t="t" r="r" b="b"/>
            <a:pathLst>
              <a:path w="5830" h="3355">
                <a:moveTo>
                  <a:pt x="0" y="6"/>
                </a:moveTo>
                <a:lnTo>
                  <a:pt x="5829" y="0"/>
                </a:lnTo>
                <a:lnTo>
                  <a:pt x="3852" y="3352"/>
                </a:lnTo>
                <a:lnTo>
                  <a:pt x="1982" y="3354"/>
                </a:lnTo>
                <a:lnTo>
                  <a:pt x="0" y="6"/>
                </a:lnTo>
              </a:path>
            </a:pathLst>
          </a:custGeom>
          <a:solidFill>
            <a:srgbClr val="808080"/>
          </a:solidFill>
          <a:ln>
            <a:solidFill>
              <a:srgbClr val="3465a4"/>
            </a:solidFill>
          </a:ln>
        </p:spPr>
        <p:style>
          <a:lnRef idx="0"/>
          <a:fillRef idx="0"/>
          <a:effectRef idx="0"/>
          <a:fontRef idx="minor"/>
        </p:style>
      </p:sp>
      <p:sp>
        <p:nvSpPr>
          <p:cNvPr id="199" name="CustomShape 5"/>
          <p:cNvSpPr/>
          <p:nvPr/>
        </p:nvSpPr>
        <p:spPr>
          <a:xfrm>
            <a:off x="640080" y="3840480"/>
            <a:ext cx="1092240" cy="360720"/>
          </a:xfrm>
          <a:prstGeom prst="rect">
            <a:avLst/>
          </a:prstGeom>
          <a:solidFill>
            <a:srgbClr val="729fcf"/>
          </a:solidFill>
          <a:ln>
            <a:solidFill>
              <a:srgbClr val="3465a4"/>
            </a:solidFill>
          </a:ln>
        </p:spPr>
        <p:style>
          <a:lnRef idx="0"/>
          <a:fillRef idx="0"/>
          <a:effectRef idx="0"/>
          <a:fontRef idx="minor"/>
        </p:style>
      </p:sp>
      <p:sp>
        <p:nvSpPr>
          <p:cNvPr id="200" name="CustomShape 6"/>
          <p:cNvSpPr/>
          <p:nvPr/>
        </p:nvSpPr>
        <p:spPr>
          <a:xfrm rot="10814400">
            <a:off x="1460880" y="3756240"/>
            <a:ext cx="1001880" cy="44928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
        <p:nvSpPr>
          <p:cNvPr id="201" name="CustomShape 7"/>
          <p:cNvSpPr/>
          <p:nvPr/>
        </p:nvSpPr>
        <p:spPr>
          <a:xfrm>
            <a:off x="2743200" y="3657600"/>
            <a:ext cx="1092240" cy="543600"/>
          </a:xfrm>
          <a:prstGeom prst="rect">
            <a:avLst/>
          </a:prstGeom>
          <a:solidFill>
            <a:srgbClr val="729fcf"/>
          </a:solidFill>
          <a:ln>
            <a:solidFill>
              <a:srgbClr val="3465a4"/>
            </a:solidFill>
          </a:ln>
        </p:spPr>
        <p:style>
          <a:lnRef idx="0"/>
          <a:fillRef idx="0"/>
          <a:effectRef idx="0"/>
          <a:fontRef idx="minor"/>
        </p:style>
      </p:sp>
      <p:sp>
        <p:nvSpPr>
          <p:cNvPr id="202" name="CustomShape 8"/>
          <p:cNvSpPr/>
          <p:nvPr/>
        </p:nvSpPr>
        <p:spPr>
          <a:xfrm rot="10814400">
            <a:off x="3290040" y="3568680"/>
            <a:ext cx="1275480" cy="636120"/>
          </a:xfrm>
          <a:custGeom>
            <a:avLst/>
            <a:gdLst/>
            <a:ah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fillRef idx="0"/>
          <a:effectRef idx="0"/>
          <a:fontRef idx="minor"/>
        </p:style>
      </p:sp>
      <p:sp>
        <p:nvSpPr>
          <p:cNvPr id="203" name="CustomShape 9"/>
          <p:cNvSpPr/>
          <p:nvPr/>
        </p:nvSpPr>
        <p:spPr>
          <a:xfrm>
            <a:off x="5029200" y="3383280"/>
            <a:ext cx="1366560" cy="833400"/>
          </a:xfrm>
          <a:prstGeom prst="rect">
            <a:avLst/>
          </a:prstGeom>
          <a:solidFill>
            <a:srgbClr val="729fcf"/>
          </a:solidFill>
          <a:ln>
            <a:solidFill>
              <a:srgbClr val="3465a4"/>
            </a:solidFill>
          </a:ln>
        </p:spPr>
        <p:style>
          <a:lnRef idx="0"/>
          <a:fillRef idx="0"/>
          <a:effectRef idx="0"/>
          <a:fontRef idx="minor"/>
        </p:style>
      </p:sp>
      <p:sp>
        <p:nvSpPr>
          <p:cNvPr id="204" name="CustomShape 10"/>
          <p:cNvSpPr/>
          <p:nvPr/>
        </p:nvSpPr>
        <p:spPr>
          <a:xfrm rot="10814400">
            <a:off x="5762520" y="3203640"/>
            <a:ext cx="1728000" cy="1013040"/>
          </a:xfrm>
          <a:custGeom>
            <a:avLst/>
            <a:gdLst/>
            <a:ah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fillRef idx="0"/>
          <a:effectRef idx="0"/>
          <a:fontRef idx="minor"/>
        </p:style>
      </p:sp>
      <p:sp>
        <p:nvSpPr>
          <p:cNvPr id="205" name="CustomShape 11"/>
          <p:cNvSpPr/>
          <p:nvPr/>
        </p:nvSpPr>
        <p:spPr>
          <a:xfrm>
            <a:off x="9601200" y="2305440"/>
            <a:ext cx="269280" cy="397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c9211e"/>
                </a:solidFill>
                <a:latin typeface="Aria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07"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08"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10"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1"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13"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inhabitants per m² that need to be cared for under extreme conditions</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4"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16" name="CustomShape 2"/>
          <p:cNvSpPr/>
          <p:nvPr/>
        </p:nvSpPr>
        <p:spPr>
          <a:xfrm>
            <a:off x="335520" y="1268640"/>
            <a:ext cx="10745280" cy="5032800"/>
          </a:xfrm>
          <a:prstGeom prst="rect">
            <a:avLst/>
          </a:prstGeom>
          <a:noFill/>
          <a:ln>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Arial"/>
            </a:endParaRPr>
          </a:p>
          <a:p>
            <a:pPr algn="ctr">
              <a:lnSpc>
                <a:spcPct val="150000"/>
              </a:lnSpc>
              <a:spcBef>
                <a:spcPts val="360"/>
              </a:spcBef>
              <a:tabLst>
                <a:tab algn="l" pos="0"/>
              </a:tabLst>
            </a:pPr>
            <a:endParaRPr b="0" lang="en-US" sz="1800" spc="-1" strike="noStrike">
              <a:latin typeface="Arial"/>
            </a:endParaRPr>
          </a:p>
        </p:txBody>
      </p:sp>
      <p:sp>
        <p:nvSpPr>
          <p:cNvPr id="217" name="CustomShape 3"/>
          <p:cNvSpPr/>
          <p:nvPr/>
        </p:nvSpPr>
        <p:spPr>
          <a:xfrm>
            <a:off x="3724920" y="4788360"/>
            <a:ext cx="3966120" cy="3632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1"/>
              </a:rPr>
              <a:t>Click Me</a:t>
            </a:r>
            <a:endParaRPr b="0" lang="en-US" sz="1400" spc="-1" strike="noStrike">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latin typeface="Arial"/>
            </a:endParaRPr>
          </a:p>
        </p:txBody>
      </p:sp>
      <p:sp>
        <p:nvSpPr>
          <p:cNvPr id="218" name="CustomShape 4"/>
          <p:cNvSpPr/>
          <p:nvPr/>
        </p:nvSpPr>
        <p:spPr>
          <a:xfrm>
            <a:off x="263520" y="6411600"/>
            <a:ext cx="647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Guardian News (2019) – https://www.youtube.com/watch?v=TMrtLsQbaok </a:t>
            </a:r>
            <a:endParaRPr b="0" lang="en-US" sz="900" spc="-1" strike="noStrike">
              <a:latin typeface="Arial"/>
            </a:endParaRPr>
          </a:p>
        </p:txBody>
      </p:sp>
      <p:sp>
        <p:nvSpPr>
          <p:cNvPr id="219" name="CustomShape 5"/>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103"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21" name="CustomShape 2"/>
          <p:cNvSpPr/>
          <p:nvPr/>
        </p:nvSpPr>
        <p:spPr>
          <a:xfrm>
            <a:off x="263520" y="6411600"/>
            <a:ext cx="7777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22" name="" descr=""/>
          <p:cNvPicPr/>
          <p:nvPr/>
        </p:nvPicPr>
        <p:blipFill>
          <a:blip r:embed="rId3"/>
          <a:stretch/>
        </p:blipFill>
        <p:spPr>
          <a:xfrm>
            <a:off x="548640" y="1645920"/>
            <a:ext cx="5114520" cy="3834720"/>
          </a:xfrm>
          <a:prstGeom prst="rect">
            <a:avLst/>
          </a:prstGeom>
          <a:ln>
            <a:noFill/>
          </a:ln>
        </p:spPr>
      </p:pic>
      <p:pic>
        <p:nvPicPr>
          <p:cNvPr id="223" name="" descr=""/>
          <p:cNvPicPr/>
          <p:nvPr/>
        </p:nvPicPr>
        <p:blipFill>
          <a:blip r:embed="rId4"/>
          <a:stretch/>
        </p:blipFill>
        <p:spPr>
          <a:xfrm>
            <a:off x="6035040" y="2661120"/>
            <a:ext cx="4950000" cy="3276720"/>
          </a:xfrm>
          <a:prstGeom prst="rect">
            <a:avLst/>
          </a:prstGeom>
          <a:ln>
            <a:noFill/>
          </a:ln>
        </p:spPr>
      </p:pic>
      <p:sp>
        <p:nvSpPr>
          <p:cNvPr id="224"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Waste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26" name="CustomShape 2"/>
          <p:cNvSpPr/>
          <p:nvPr/>
        </p:nvSpPr>
        <p:spPr>
          <a:xfrm>
            <a:off x="335520" y="1268280"/>
            <a:ext cx="5877000" cy="43041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latin typeface="Arial"/>
            </a:endParaRPr>
          </a:p>
        </p:txBody>
      </p:sp>
      <p:sp>
        <p:nvSpPr>
          <p:cNvPr id="227" name="CustomShape 3"/>
          <p:cNvSpPr/>
          <p:nvPr/>
        </p:nvSpPr>
        <p:spPr>
          <a:xfrm>
            <a:off x="4206240" y="721800"/>
            <a:ext cx="1089360" cy="338400"/>
          </a:xfrm>
          <a:prstGeom prst="rect">
            <a:avLst/>
          </a:prstGeom>
          <a:noFill/>
          <a:ln>
            <a:noFill/>
          </a:ln>
        </p:spPr>
        <p:style>
          <a:lnRef idx="0"/>
          <a:fillRef idx="0"/>
          <a:effectRef idx="0"/>
          <a:fontRef idx="minor"/>
        </p:style>
      </p:sp>
      <p:sp>
        <p:nvSpPr>
          <p:cNvPr id="228" name="CustomShape 4"/>
          <p:cNvSpPr/>
          <p:nvPr/>
        </p:nvSpPr>
        <p:spPr>
          <a:xfrm>
            <a:off x="263520" y="6265440"/>
            <a:ext cx="77774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29" name="" descr=""/>
          <p:cNvPicPr/>
          <p:nvPr/>
        </p:nvPicPr>
        <p:blipFill>
          <a:blip r:embed="rId3"/>
          <a:stretch/>
        </p:blipFill>
        <p:spPr>
          <a:xfrm>
            <a:off x="6949440" y="914400"/>
            <a:ext cx="3944520" cy="2839320"/>
          </a:xfrm>
          <a:prstGeom prst="rect">
            <a:avLst/>
          </a:prstGeom>
          <a:ln>
            <a:noFill/>
          </a:ln>
        </p:spPr>
      </p:pic>
      <p:pic>
        <p:nvPicPr>
          <p:cNvPr id="230" name="" descr=""/>
          <p:cNvPicPr/>
          <p:nvPr/>
        </p:nvPicPr>
        <p:blipFill>
          <a:blip r:embed="rId4"/>
          <a:stretch/>
        </p:blipFill>
        <p:spPr>
          <a:xfrm>
            <a:off x="6949440" y="3931920"/>
            <a:ext cx="3972240" cy="2646360"/>
          </a:xfrm>
          <a:prstGeom prst="rect">
            <a:avLst/>
          </a:prstGeom>
          <a:ln>
            <a:noFill/>
          </a:ln>
        </p:spPr>
      </p:pic>
      <p:sp>
        <p:nvSpPr>
          <p:cNvPr id="231" name="CustomShape 5"/>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Fossil Fuels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33" name="CustomShape 2"/>
          <p:cNvSpPr/>
          <p:nvPr/>
        </p:nvSpPr>
        <p:spPr>
          <a:xfrm>
            <a:off x="335520" y="1268280"/>
            <a:ext cx="5877000" cy="43041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Arial"/>
            </a:endParaRPr>
          </a:p>
        </p:txBody>
      </p:sp>
      <p:sp>
        <p:nvSpPr>
          <p:cNvPr id="234" name="CustomShape 3"/>
          <p:cNvSpPr/>
          <p:nvPr/>
        </p:nvSpPr>
        <p:spPr>
          <a:xfrm>
            <a:off x="4206240" y="721800"/>
            <a:ext cx="1089360" cy="338400"/>
          </a:xfrm>
          <a:prstGeom prst="rect">
            <a:avLst/>
          </a:prstGeom>
          <a:noFill/>
          <a:ln>
            <a:noFill/>
          </a:ln>
        </p:spPr>
        <p:style>
          <a:lnRef idx="0"/>
          <a:fillRef idx="0"/>
          <a:effectRef idx="0"/>
          <a:fontRef idx="minor"/>
        </p:style>
      </p:sp>
      <p:pic>
        <p:nvPicPr>
          <p:cNvPr id="235" name="" descr=""/>
          <p:cNvPicPr/>
          <p:nvPr/>
        </p:nvPicPr>
        <p:blipFill>
          <a:blip r:embed="rId1"/>
          <a:stretch/>
        </p:blipFill>
        <p:spPr>
          <a:xfrm>
            <a:off x="6949440" y="914400"/>
            <a:ext cx="3944520" cy="2839320"/>
          </a:xfrm>
          <a:prstGeom prst="rect">
            <a:avLst/>
          </a:prstGeom>
          <a:ln>
            <a:noFill/>
          </a:ln>
        </p:spPr>
      </p:pic>
      <p:pic>
        <p:nvPicPr>
          <p:cNvPr id="236" name="" descr=""/>
          <p:cNvPicPr/>
          <p:nvPr/>
        </p:nvPicPr>
        <p:blipFill>
          <a:blip r:embed="rId2"/>
          <a:stretch/>
        </p:blipFill>
        <p:spPr>
          <a:xfrm>
            <a:off x="6949440" y="3931920"/>
            <a:ext cx="3972240" cy="2646360"/>
          </a:xfrm>
          <a:prstGeom prst="rect">
            <a:avLst/>
          </a:prstGeom>
          <a:ln>
            <a:noFill/>
          </a:ln>
        </p:spPr>
      </p:pic>
      <p:sp>
        <p:nvSpPr>
          <p:cNvPr id="237" name="CustomShape 4"/>
          <p:cNvSpPr/>
          <p:nvPr/>
        </p:nvSpPr>
        <p:spPr>
          <a:xfrm>
            <a:off x="263520" y="6265440"/>
            <a:ext cx="77774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Arial"/>
            </a:endParaRPr>
          </a:p>
        </p:txBody>
      </p:sp>
      <p:sp>
        <p:nvSpPr>
          <p:cNvPr id="238" name="CustomShape 5"/>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Fossil Fuels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40" name="CustomShape 2"/>
          <p:cNvSpPr/>
          <p:nvPr/>
        </p:nvSpPr>
        <p:spPr>
          <a:xfrm>
            <a:off x="263520" y="6411600"/>
            <a:ext cx="7777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https://pxhere.com/en/photo/1040531 – Public Domain</a:t>
            </a:r>
            <a:endParaRPr b="0" lang="en-US" sz="900" spc="-1" strike="noStrike">
              <a:latin typeface="Arial"/>
            </a:endParaRPr>
          </a:p>
        </p:txBody>
      </p:sp>
      <p:sp>
        <p:nvSpPr>
          <p:cNvPr id="241"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Barren Land</a:t>
            </a:r>
            <a:endParaRPr b="0" lang="en-US" sz="2200" spc="-1" strike="noStrike">
              <a:latin typeface="Arial"/>
            </a:endParaRPr>
          </a:p>
        </p:txBody>
      </p:sp>
      <p:pic>
        <p:nvPicPr>
          <p:cNvPr id="242" name="" descr=""/>
          <p:cNvPicPr/>
          <p:nvPr/>
        </p:nvPicPr>
        <p:blipFill>
          <a:blip r:embed="rId1"/>
          <a:stretch/>
        </p:blipFill>
        <p:spPr>
          <a:xfrm>
            <a:off x="2763000" y="1645560"/>
            <a:ext cx="7016040" cy="46674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44" name="CustomShape 2"/>
          <p:cNvSpPr/>
          <p:nvPr/>
        </p:nvSpPr>
        <p:spPr>
          <a:xfrm>
            <a:off x="263520" y="6411600"/>
            <a:ext cx="7777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US" sz="900" spc="-1" strike="noStrike">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245"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US" sz="2200" spc="-1" strike="noStrike">
              <a:latin typeface="Arial"/>
            </a:endParaRPr>
          </a:p>
        </p:txBody>
      </p:sp>
      <p:pic>
        <p:nvPicPr>
          <p:cNvPr id="246" name="" descr=""/>
          <p:cNvPicPr/>
          <p:nvPr/>
        </p:nvPicPr>
        <p:blipFill>
          <a:blip r:embed="rId2"/>
          <a:stretch/>
        </p:blipFill>
        <p:spPr>
          <a:xfrm>
            <a:off x="6126480" y="1636920"/>
            <a:ext cx="4851360" cy="4851360"/>
          </a:xfrm>
          <a:prstGeom prst="rect">
            <a:avLst/>
          </a:prstGeom>
          <a:ln>
            <a:noFill/>
          </a:ln>
        </p:spPr>
      </p:pic>
      <p:sp>
        <p:nvSpPr>
          <p:cNvPr id="247" name="CustomShape 4"/>
          <p:cNvSpPr/>
          <p:nvPr/>
        </p:nvSpPr>
        <p:spPr>
          <a:xfrm>
            <a:off x="335520" y="1268280"/>
            <a:ext cx="52383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Up to 1 million: species threatened with extinction, many within decades</a:t>
            </a:r>
            <a:endParaRPr b="0" lang="en-US" sz="1800" spc="-1" strike="noStrike">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49" name="CustomShape 2"/>
          <p:cNvSpPr/>
          <p:nvPr/>
        </p:nvSpPr>
        <p:spPr>
          <a:xfrm>
            <a:off x="263520" y="6411600"/>
            <a:ext cx="7777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US" sz="900" spc="-1" strike="noStrike">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250"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US" sz="2200" spc="-1" strike="noStrike">
              <a:latin typeface="Arial"/>
            </a:endParaRPr>
          </a:p>
        </p:txBody>
      </p:sp>
      <p:pic>
        <p:nvPicPr>
          <p:cNvPr id="251" name="" descr=""/>
          <p:cNvPicPr/>
          <p:nvPr/>
        </p:nvPicPr>
        <p:blipFill>
          <a:blip r:embed="rId2"/>
          <a:stretch/>
        </p:blipFill>
        <p:spPr>
          <a:xfrm>
            <a:off x="6126480" y="1636920"/>
            <a:ext cx="4851360" cy="4851360"/>
          </a:xfrm>
          <a:prstGeom prst="rect">
            <a:avLst/>
          </a:prstGeom>
          <a:ln>
            <a:noFill/>
          </a:ln>
        </p:spPr>
      </p:pic>
      <p:sp>
        <p:nvSpPr>
          <p:cNvPr id="252" name="CustomShape 4"/>
          <p:cNvSpPr/>
          <p:nvPr/>
        </p:nvSpPr>
        <p:spPr>
          <a:xfrm>
            <a:off x="335520" y="1268280"/>
            <a:ext cx="52383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US" sz="1800" spc="-1" strike="noStrike">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54" name="CustomShape 2"/>
          <p:cNvSpPr/>
          <p:nvPr/>
        </p:nvSpPr>
        <p:spPr>
          <a:xfrm>
            <a:off x="263520" y="6411600"/>
            <a:ext cx="7777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US" sz="900" spc="-1" strike="noStrike">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255"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US" sz="2200" spc="-1" strike="noStrike">
              <a:latin typeface="Arial"/>
            </a:endParaRPr>
          </a:p>
        </p:txBody>
      </p:sp>
      <p:pic>
        <p:nvPicPr>
          <p:cNvPr id="256" name="" descr=""/>
          <p:cNvPicPr/>
          <p:nvPr/>
        </p:nvPicPr>
        <p:blipFill>
          <a:blip r:embed="rId2"/>
          <a:stretch/>
        </p:blipFill>
        <p:spPr>
          <a:xfrm>
            <a:off x="6126480" y="1636920"/>
            <a:ext cx="4851360" cy="4851360"/>
          </a:xfrm>
          <a:prstGeom prst="rect">
            <a:avLst/>
          </a:prstGeom>
          <a:ln>
            <a:noFill/>
          </a:ln>
        </p:spPr>
      </p:pic>
      <p:sp>
        <p:nvSpPr>
          <p:cNvPr id="257" name="CustomShape 4"/>
          <p:cNvSpPr/>
          <p:nvPr/>
        </p:nvSpPr>
        <p:spPr>
          <a:xfrm>
            <a:off x="335520" y="1268280"/>
            <a:ext cx="52383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More than 40% of amphibian species threatened with extinction</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latin typeface="Arial"/>
            </a:endParaRPr>
          </a:p>
        </p:txBody>
      </p:sp>
      <p:graphicFrame>
        <p:nvGraphicFramePr>
          <p:cNvPr id="259" name=""/>
          <p:cNvGraphicFramePr/>
          <p:nvPr/>
        </p:nvGraphicFramePr>
        <p:xfrm>
          <a:off x="611640" y="2185200"/>
          <a:ext cx="10219320" cy="4398480"/>
        </p:xfrm>
        <a:graphic>
          <a:graphicData uri="http://schemas.openxmlformats.org/drawingml/2006/chart">
            <c:chart xmlns:c="http://schemas.openxmlformats.org/drawingml/2006/chart" xmlns:r="http://schemas.openxmlformats.org/officeDocument/2006/relationships" r:id="rId2"/>
          </a:graphicData>
        </a:graphic>
      </p:graphicFrame>
      <p:sp>
        <p:nvSpPr>
          <p:cNvPr id="260" name="CustomShape 2"/>
          <p:cNvSpPr/>
          <p:nvPr/>
        </p:nvSpPr>
        <p:spPr>
          <a:xfrm>
            <a:off x="268560" y="223488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December</a:t>
            </a:r>
            <a:endParaRPr b="0" lang="en-US" sz="600" spc="-1" strike="noStrike">
              <a:latin typeface="Arial"/>
            </a:endParaRPr>
          </a:p>
        </p:txBody>
      </p:sp>
      <p:sp>
        <p:nvSpPr>
          <p:cNvPr id="261" name="CustomShape 3"/>
          <p:cNvSpPr/>
          <p:nvPr/>
        </p:nvSpPr>
        <p:spPr>
          <a:xfrm>
            <a:off x="268920" y="248724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November</a:t>
            </a:r>
            <a:endParaRPr b="0" lang="en-US" sz="600" spc="-1" strike="noStrike">
              <a:latin typeface="Arial"/>
            </a:endParaRPr>
          </a:p>
        </p:txBody>
      </p:sp>
      <p:sp>
        <p:nvSpPr>
          <p:cNvPr id="262" name="CustomShape 4"/>
          <p:cNvSpPr/>
          <p:nvPr/>
        </p:nvSpPr>
        <p:spPr>
          <a:xfrm>
            <a:off x="269280" y="536760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January</a:t>
            </a:r>
            <a:endParaRPr b="0" lang="en-US" sz="600" spc="-1" strike="noStrike">
              <a:latin typeface="Arial"/>
            </a:endParaRPr>
          </a:p>
        </p:txBody>
      </p:sp>
      <p:sp>
        <p:nvSpPr>
          <p:cNvPr id="263" name="CustomShape 5"/>
          <p:cNvSpPr/>
          <p:nvPr/>
        </p:nvSpPr>
        <p:spPr>
          <a:xfrm>
            <a:off x="269640" y="507996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February</a:t>
            </a:r>
            <a:endParaRPr b="0" lang="en-US" sz="600" spc="-1" strike="noStrike">
              <a:latin typeface="Arial"/>
            </a:endParaRPr>
          </a:p>
        </p:txBody>
      </p:sp>
      <p:sp>
        <p:nvSpPr>
          <p:cNvPr id="264" name="CustomShape 6"/>
          <p:cNvSpPr/>
          <p:nvPr/>
        </p:nvSpPr>
        <p:spPr>
          <a:xfrm>
            <a:off x="270000" y="479232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March</a:t>
            </a:r>
            <a:endParaRPr b="0" lang="en-US" sz="600" spc="-1" strike="noStrike">
              <a:latin typeface="Arial"/>
            </a:endParaRPr>
          </a:p>
        </p:txBody>
      </p:sp>
      <p:sp>
        <p:nvSpPr>
          <p:cNvPr id="265" name="CustomShape 7"/>
          <p:cNvSpPr/>
          <p:nvPr/>
        </p:nvSpPr>
        <p:spPr>
          <a:xfrm>
            <a:off x="268560" y="448488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April</a:t>
            </a:r>
            <a:endParaRPr b="0" lang="en-US" sz="600" spc="-1" strike="noStrike">
              <a:latin typeface="Arial"/>
            </a:endParaRPr>
          </a:p>
        </p:txBody>
      </p:sp>
      <p:sp>
        <p:nvSpPr>
          <p:cNvPr id="266" name="CustomShape 8"/>
          <p:cNvSpPr/>
          <p:nvPr/>
        </p:nvSpPr>
        <p:spPr>
          <a:xfrm>
            <a:off x="268560" y="420660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May</a:t>
            </a:r>
            <a:endParaRPr b="0" lang="en-US" sz="600" spc="-1" strike="noStrike">
              <a:latin typeface="Arial"/>
            </a:endParaRPr>
          </a:p>
        </p:txBody>
      </p:sp>
      <p:sp>
        <p:nvSpPr>
          <p:cNvPr id="267" name="CustomShape 9"/>
          <p:cNvSpPr/>
          <p:nvPr/>
        </p:nvSpPr>
        <p:spPr>
          <a:xfrm>
            <a:off x="268560" y="390708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June</a:t>
            </a:r>
            <a:endParaRPr b="0" lang="en-US" sz="600" spc="-1" strike="noStrike">
              <a:latin typeface="Arial"/>
            </a:endParaRPr>
          </a:p>
        </p:txBody>
      </p:sp>
      <p:sp>
        <p:nvSpPr>
          <p:cNvPr id="268" name="CustomShape 10"/>
          <p:cNvSpPr/>
          <p:nvPr/>
        </p:nvSpPr>
        <p:spPr>
          <a:xfrm>
            <a:off x="271440" y="360576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July</a:t>
            </a:r>
            <a:endParaRPr b="0" lang="en-US" sz="600" spc="-1" strike="noStrike">
              <a:latin typeface="Arial"/>
            </a:endParaRPr>
          </a:p>
        </p:txBody>
      </p:sp>
      <p:sp>
        <p:nvSpPr>
          <p:cNvPr id="269" name="CustomShape 11"/>
          <p:cNvSpPr/>
          <p:nvPr/>
        </p:nvSpPr>
        <p:spPr>
          <a:xfrm>
            <a:off x="271800" y="331812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August</a:t>
            </a:r>
            <a:endParaRPr b="0" lang="en-US" sz="600" spc="-1" strike="noStrike">
              <a:latin typeface="Arial"/>
            </a:endParaRPr>
          </a:p>
        </p:txBody>
      </p:sp>
      <p:sp>
        <p:nvSpPr>
          <p:cNvPr id="270" name="CustomShape 12"/>
          <p:cNvSpPr/>
          <p:nvPr/>
        </p:nvSpPr>
        <p:spPr>
          <a:xfrm>
            <a:off x="272160" y="303048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September</a:t>
            </a:r>
            <a:endParaRPr b="0" lang="en-US" sz="600" spc="-1" strike="noStrike">
              <a:latin typeface="Arial"/>
            </a:endParaRPr>
          </a:p>
        </p:txBody>
      </p:sp>
      <p:sp>
        <p:nvSpPr>
          <p:cNvPr id="271" name="CustomShape 13"/>
          <p:cNvSpPr/>
          <p:nvPr/>
        </p:nvSpPr>
        <p:spPr>
          <a:xfrm>
            <a:off x="272520" y="274284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October</a:t>
            </a:r>
            <a:endParaRPr b="0" lang="en-US" sz="600" spc="-1" strike="noStrike">
              <a:latin typeface="Arial"/>
            </a:endParaRPr>
          </a:p>
        </p:txBody>
      </p:sp>
      <p:pic>
        <p:nvPicPr>
          <p:cNvPr id="272" name="" descr=""/>
          <p:cNvPicPr/>
          <p:nvPr/>
        </p:nvPicPr>
        <p:blipFill>
          <a:blip r:embed="rId3"/>
          <a:stretch/>
        </p:blipFill>
        <p:spPr>
          <a:xfrm>
            <a:off x="9677160" y="1585440"/>
            <a:ext cx="813240" cy="495360"/>
          </a:xfrm>
          <a:prstGeom prst="rect">
            <a:avLst/>
          </a:prstGeom>
          <a:ln>
            <a:noFill/>
          </a:ln>
        </p:spPr>
      </p:pic>
      <p:pic>
        <p:nvPicPr>
          <p:cNvPr id="273" name="" descr=""/>
          <p:cNvPicPr/>
          <p:nvPr/>
        </p:nvPicPr>
        <p:blipFill>
          <a:blip r:embed="rId4"/>
          <a:srcRect l="0" t="0" r="44147" b="0"/>
          <a:stretch/>
        </p:blipFill>
        <p:spPr>
          <a:xfrm>
            <a:off x="990360" y="1585440"/>
            <a:ext cx="451440" cy="495360"/>
          </a:xfrm>
          <a:prstGeom prst="rect">
            <a:avLst/>
          </a:prstGeom>
          <a:ln>
            <a:noFill/>
          </a:ln>
        </p:spPr>
      </p:pic>
      <p:sp>
        <p:nvSpPr>
          <p:cNvPr id="274" name="CustomShape 14"/>
          <p:cNvSpPr/>
          <p:nvPr/>
        </p:nvSpPr>
        <p:spPr>
          <a:xfrm>
            <a:off x="918360" y="2005200"/>
            <a:ext cx="753840" cy="21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 Earth</a:t>
            </a:r>
            <a:endParaRPr b="0" lang="en-US" sz="900" spc="-1" strike="noStrike">
              <a:latin typeface="Arial"/>
            </a:endParaRPr>
          </a:p>
        </p:txBody>
      </p:sp>
      <p:sp>
        <p:nvSpPr>
          <p:cNvPr id="275" name="CustomShape 15"/>
          <p:cNvSpPr/>
          <p:nvPr/>
        </p:nvSpPr>
        <p:spPr>
          <a:xfrm>
            <a:off x="9810360" y="2005200"/>
            <a:ext cx="775800" cy="353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1.7 Earths</a:t>
            </a:r>
            <a:endParaRPr b="0" lang="en-US" sz="900" spc="-1" strike="noStrike">
              <a:latin typeface="Arial"/>
            </a:endParaRPr>
          </a:p>
        </p:txBody>
      </p:sp>
      <p:sp>
        <p:nvSpPr>
          <p:cNvPr id="276" name="CustomShape 16"/>
          <p:cNvSpPr/>
          <p:nvPr/>
        </p:nvSpPr>
        <p:spPr>
          <a:xfrm>
            <a:off x="182880" y="1697040"/>
            <a:ext cx="1074420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600" spc="-1" strike="noStrike">
                <a:solidFill>
                  <a:srgbClr val="000000"/>
                </a:solidFill>
                <a:latin typeface="DejaVu Sans"/>
                <a:ea typeface="DejaVu Sans"/>
              </a:rPr>
              <a:t>Earth Overshoot Day </a:t>
            </a:r>
            <a:endParaRPr b="0" lang="en-US" sz="1600" spc="-1" strike="noStrike">
              <a:latin typeface="Arial"/>
            </a:endParaRPr>
          </a:p>
          <a:p>
            <a:pPr algn="ctr">
              <a:lnSpc>
                <a:spcPct val="100000"/>
              </a:lnSpc>
            </a:pPr>
            <a:r>
              <a:rPr b="0" lang="en-US" sz="1600" spc="-1" strike="noStrike">
                <a:solidFill>
                  <a:srgbClr val="000000"/>
                </a:solidFill>
                <a:latin typeface="DejaVu Sans"/>
                <a:ea typeface="DejaVu Sans"/>
              </a:rPr>
              <a:t>1970-2021</a:t>
            </a:r>
            <a:endParaRPr b="0" lang="en-US" sz="1600" spc="-1" strike="noStrike">
              <a:latin typeface="Arial"/>
            </a:endParaRPr>
          </a:p>
        </p:txBody>
      </p:sp>
      <p:sp>
        <p:nvSpPr>
          <p:cNvPr id="277" name="CustomShape 17"/>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78" name="CustomShape 18"/>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 – Overconsumption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2760" cy="493560"/>
          </a:xfrm>
          <a:prstGeom prst="rect">
            <a:avLst/>
          </a:prstGeom>
          <a:noFill/>
          <a:ln>
            <a:noFill/>
          </a:ln>
        </p:spPr>
        <p:style>
          <a:lnRef idx="0"/>
          <a:fillRef idx="0"/>
          <a:effectRef idx="0"/>
          <a:fontRef idx="minor"/>
        </p:style>
      </p:sp>
      <p:pic>
        <p:nvPicPr>
          <p:cNvPr id="280" name="" descr=""/>
          <p:cNvPicPr/>
          <p:nvPr/>
        </p:nvPicPr>
        <p:blipFill>
          <a:blip r:embed="rId1"/>
          <a:stretch/>
        </p:blipFill>
        <p:spPr>
          <a:xfrm>
            <a:off x="2194920" y="1371600"/>
            <a:ext cx="4566240" cy="4957920"/>
          </a:xfrm>
          <a:prstGeom prst="rect">
            <a:avLst/>
          </a:prstGeom>
          <a:ln>
            <a:noFill/>
          </a:ln>
        </p:spPr>
      </p:pic>
      <p:sp>
        <p:nvSpPr>
          <p:cNvPr id="281" name="CustomShape 2"/>
          <p:cNvSpPr/>
          <p:nvPr/>
        </p:nvSpPr>
        <p:spPr>
          <a:xfrm>
            <a:off x="263520" y="6411600"/>
            <a:ext cx="7777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282" name="CustomShape 3"/>
          <p:cNvSpPr/>
          <p:nvPr/>
        </p:nvSpPr>
        <p:spPr>
          <a:xfrm>
            <a:off x="6858000" y="1554480"/>
            <a:ext cx="3743640" cy="2920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
        <p:nvSpPr>
          <p:cNvPr id="283" name="CustomShape 4"/>
          <p:cNvSpPr/>
          <p:nvPr/>
        </p:nvSpPr>
        <p:spPr>
          <a:xfrm>
            <a:off x="7498080" y="4023360"/>
            <a:ext cx="3743640" cy="2920680"/>
          </a:xfrm>
          <a:prstGeom prst="rect">
            <a:avLst/>
          </a:prstGeom>
          <a:noFill/>
          <a:ln>
            <a:noFill/>
          </a:ln>
        </p:spPr>
        <p:style>
          <a:lnRef idx="0"/>
          <a:fillRef idx="0"/>
          <a:effectRef idx="0"/>
          <a:fontRef idx="minor"/>
        </p:style>
      </p:sp>
      <p:sp>
        <p:nvSpPr>
          <p:cNvPr id="284" name="CustomShape 5"/>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85" name="CustomShape 6"/>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2760" cy="493560"/>
          </a:xfrm>
          <a:prstGeom prst="rect">
            <a:avLst/>
          </a:prstGeom>
          <a:noFill/>
          <a:ln>
            <a:noFill/>
          </a:ln>
        </p:spPr>
        <p:style>
          <a:lnRef idx="0"/>
          <a:fillRef idx="0"/>
          <a:effectRef idx="0"/>
          <a:fontRef idx="minor"/>
        </p:style>
      </p:sp>
      <p:pic>
        <p:nvPicPr>
          <p:cNvPr id="287" name="" descr=""/>
          <p:cNvPicPr/>
          <p:nvPr/>
        </p:nvPicPr>
        <p:blipFill>
          <a:blip r:embed="rId1"/>
          <a:stretch/>
        </p:blipFill>
        <p:spPr>
          <a:xfrm>
            <a:off x="2194920" y="1371600"/>
            <a:ext cx="4566240" cy="4957920"/>
          </a:xfrm>
          <a:prstGeom prst="rect">
            <a:avLst/>
          </a:prstGeom>
          <a:ln>
            <a:noFill/>
          </a:ln>
        </p:spPr>
      </p:pic>
      <p:sp>
        <p:nvSpPr>
          <p:cNvPr id="288" name="CustomShape 2"/>
          <p:cNvSpPr/>
          <p:nvPr/>
        </p:nvSpPr>
        <p:spPr>
          <a:xfrm>
            <a:off x="263520" y="6411600"/>
            <a:ext cx="7777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289" name="CustomShape 3"/>
          <p:cNvSpPr/>
          <p:nvPr/>
        </p:nvSpPr>
        <p:spPr>
          <a:xfrm>
            <a:off x="6858000" y="1554480"/>
            <a:ext cx="3743640" cy="2920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
        <p:nvSpPr>
          <p:cNvPr id="290" name="CustomShape 4"/>
          <p:cNvSpPr/>
          <p:nvPr/>
        </p:nvSpPr>
        <p:spPr>
          <a:xfrm>
            <a:off x="7498080" y="4023360"/>
            <a:ext cx="3743640" cy="2920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US" sz="1800" spc="-1" strike="noStrike">
              <a:latin typeface="Arial"/>
            </a:endParaRPr>
          </a:p>
        </p:txBody>
      </p:sp>
      <p:sp>
        <p:nvSpPr>
          <p:cNvPr id="291" name="CustomShape 5"/>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92" name="CustomShape 6"/>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2 </a:t>
            </a:r>
            <a:endParaRPr b="0" lang="en-US" sz="2400" spc="-1" strike="noStrike">
              <a:latin typeface="Arial"/>
            </a:endParaRPr>
          </a:p>
        </p:txBody>
      </p:sp>
      <p:sp>
        <p:nvSpPr>
          <p:cNvPr id="105"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which university do you study?</a:t>
            </a: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TU Clausthal</a:t>
            </a: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Ostfalia</a:t>
            </a: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Göttingen</a:t>
            </a: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other / not a student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1400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294"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marL="195120" indent="-185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5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US" sz="1800" spc="-1" strike="noStrike">
              <a:latin typeface="Arial"/>
            </a:endParaRPr>
          </a:p>
        </p:txBody>
      </p:sp>
      <p:sp>
        <p:nvSpPr>
          <p:cNvPr id="295" name="CustomShape 3"/>
          <p:cNvSpPr/>
          <p:nvPr/>
        </p:nvSpPr>
        <p:spPr>
          <a:xfrm>
            <a:off x="4206240" y="721800"/>
            <a:ext cx="1089360" cy="338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4406760"/>
            <a:ext cx="10741320" cy="135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Is this really still a Problem?</a:t>
            </a:r>
            <a:endParaRPr b="0" lang="en-US" sz="3000" spc="-1" strike="noStrike">
              <a:latin typeface="Arial"/>
            </a:endParaRPr>
          </a:p>
        </p:txBody>
      </p:sp>
      <p:sp>
        <p:nvSpPr>
          <p:cNvPr id="297" name="CustomShape 2"/>
          <p:cNvSpPr/>
          <p:nvPr/>
        </p:nvSpPr>
        <p:spPr>
          <a:xfrm>
            <a:off x="335520" y="2906640"/>
            <a:ext cx="10741320" cy="1488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2760" cy="493560"/>
          </a:xfrm>
          <a:prstGeom prst="rect">
            <a:avLst/>
          </a:prstGeom>
          <a:noFill/>
          <a:ln>
            <a:noFill/>
          </a:ln>
        </p:spPr>
        <p:style>
          <a:lnRef idx="0"/>
          <a:fillRef idx="0"/>
          <a:effectRef idx="0"/>
          <a:fontRef idx="minor"/>
        </p:style>
      </p:sp>
      <p:sp>
        <p:nvSpPr>
          <p:cNvPr id="299"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600" spc="-1" strike="noStrike">
                <a:solidFill>
                  <a:srgbClr val="000000"/>
                </a:solidFill>
                <a:latin typeface="DejaVu Sans"/>
                <a:ea typeface="DejaVu Sans"/>
              </a:rPr>
              <a:t>Yes!</a:t>
            </a:r>
            <a:endParaRPr b="0" lang="en-US" sz="2600" spc="-1" strike="noStrike">
              <a:latin typeface="Arial"/>
            </a:endParaRPr>
          </a:p>
        </p:txBody>
      </p:sp>
      <p:sp>
        <p:nvSpPr>
          <p:cNvPr id="300" name="CustomShape 3"/>
          <p:cNvSpPr/>
          <p:nvPr/>
        </p:nvSpPr>
        <p:spPr>
          <a:xfrm>
            <a:off x="4206240" y="721800"/>
            <a:ext cx="1089360" cy="338400"/>
          </a:xfrm>
          <a:prstGeom prst="rect">
            <a:avLst/>
          </a:prstGeom>
          <a:noFill/>
          <a:ln>
            <a:noFill/>
          </a:ln>
        </p:spPr>
        <p:style>
          <a:lnRef idx="0"/>
          <a:fillRef idx="0"/>
          <a:effectRef idx="0"/>
          <a:fontRef idx="minor"/>
        </p:style>
      </p:sp>
      <p:sp>
        <p:nvSpPr>
          <p:cNvPr id="301" name="CustomShape 4"/>
          <p:cNvSpPr/>
          <p:nvPr/>
        </p:nvSpPr>
        <p:spPr>
          <a:xfrm>
            <a:off x="865800" y="2859480"/>
            <a:ext cx="9925560" cy="1877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02" name="CustomShape 5"/>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304" name="CustomShape 2"/>
          <p:cNvSpPr/>
          <p:nvPr/>
        </p:nvSpPr>
        <p:spPr>
          <a:xfrm>
            <a:off x="263520" y="6036840"/>
            <a:ext cx="77774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305" name="CustomShape 3"/>
          <p:cNvSpPr/>
          <p:nvPr/>
        </p:nvSpPr>
        <p:spPr>
          <a:xfrm>
            <a:off x="432720" y="1148040"/>
            <a:ext cx="10351800" cy="492480"/>
          </a:xfrm>
          <a:prstGeom prst="rect">
            <a:avLst/>
          </a:prstGeom>
          <a:noFill/>
          <a:ln>
            <a:noFill/>
          </a:ln>
        </p:spPr>
        <p:style>
          <a:lnRef idx="0"/>
          <a:fillRef idx="0"/>
          <a:effectRef idx="0"/>
          <a:fontRef idx="minor"/>
        </p:style>
      </p:sp>
      <p:pic>
        <p:nvPicPr>
          <p:cNvPr id="306" name="" descr=""/>
          <p:cNvPicPr/>
          <p:nvPr/>
        </p:nvPicPr>
        <p:blipFill>
          <a:blip r:embed="rId5"/>
          <a:stretch/>
        </p:blipFill>
        <p:spPr>
          <a:xfrm>
            <a:off x="432720" y="1264320"/>
            <a:ext cx="4500720" cy="238896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308" name="CustomShape 2"/>
          <p:cNvSpPr/>
          <p:nvPr/>
        </p:nvSpPr>
        <p:spPr>
          <a:xfrm>
            <a:off x="263520" y="6036840"/>
            <a:ext cx="77774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309" name="CustomShape 3"/>
          <p:cNvSpPr/>
          <p:nvPr/>
        </p:nvSpPr>
        <p:spPr>
          <a:xfrm>
            <a:off x="432720" y="1148040"/>
            <a:ext cx="10351800" cy="492480"/>
          </a:xfrm>
          <a:prstGeom prst="rect">
            <a:avLst/>
          </a:prstGeom>
          <a:noFill/>
          <a:ln>
            <a:noFill/>
          </a:ln>
        </p:spPr>
        <p:style>
          <a:lnRef idx="0"/>
          <a:fillRef idx="0"/>
          <a:effectRef idx="0"/>
          <a:fontRef idx="minor"/>
        </p:style>
      </p:sp>
      <p:pic>
        <p:nvPicPr>
          <p:cNvPr id="310" name="" descr=""/>
          <p:cNvPicPr/>
          <p:nvPr/>
        </p:nvPicPr>
        <p:blipFill>
          <a:blip r:embed="rId5"/>
          <a:stretch/>
        </p:blipFill>
        <p:spPr>
          <a:xfrm>
            <a:off x="432720" y="1264320"/>
            <a:ext cx="4500720" cy="2388960"/>
          </a:xfrm>
          <a:prstGeom prst="rect">
            <a:avLst/>
          </a:prstGeom>
          <a:ln>
            <a:noFill/>
          </a:ln>
        </p:spPr>
      </p:pic>
      <p:pic>
        <p:nvPicPr>
          <p:cNvPr id="311" name="" descr=""/>
          <p:cNvPicPr/>
          <p:nvPr/>
        </p:nvPicPr>
        <p:blipFill>
          <a:blip r:embed="rId6"/>
          <a:stretch/>
        </p:blipFill>
        <p:spPr>
          <a:xfrm>
            <a:off x="5585400" y="704520"/>
            <a:ext cx="4285800" cy="285732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313" name="CustomShape 2"/>
          <p:cNvSpPr/>
          <p:nvPr/>
        </p:nvSpPr>
        <p:spPr>
          <a:xfrm>
            <a:off x="263520" y="6036840"/>
            <a:ext cx="77774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314" name="CustomShape 3"/>
          <p:cNvSpPr/>
          <p:nvPr/>
        </p:nvSpPr>
        <p:spPr>
          <a:xfrm>
            <a:off x="432720" y="1148040"/>
            <a:ext cx="10351800" cy="492480"/>
          </a:xfrm>
          <a:prstGeom prst="rect">
            <a:avLst/>
          </a:prstGeom>
          <a:noFill/>
          <a:ln>
            <a:noFill/>
          </a:ln>
        </p:spPr>
        <p:style>
          <a:lnRef idx="0"/>
          <a:fillRef idx="0"/>
          <a:effectRef idx="0"/>
          <a:fontRef idx="minor"/>
        </p:style>
      </p:sp>
      <p:pic>
        <p:nvPicPr>
          <p:cNvPr id="315" name="" descr=""/>
          <p:cNvPicPr/>
          <p:nvPr/>
        </p:nvPicPr>
        <p:blipFill>
          <a:blip r:embed="rId5"/>
          <a:stretch/>
        </p:blipFill>
        <p:spPr>
          <a:xfrm>
            <a:off x="432720" y="1264320"/>
            <a:ext cx="4500720" cy="2388960"/>
          </a:xfrm>
          <a:prstGeom prst="rect">
            <a:avLst/>
          </a:prstGeom>
          <a:ln>
            <a:noFill/>
          </a:ln>
        </p:spPr>
      </p:pic>
      <p:pic>
        <p:nvPicPr>
          <p:cNvPr id="316" name="" descr=""/>
          <p:cNvPicPr/>
          <p:nvPr/>
        </p:nvPicPr>
        <p:blipFill>
          <a:blip r:embed="rId6"/>
          <a:stretch/>
        </p:blipFill>
        <p:spPr>
          <a:xfrm>
            <a:off x="5585400" y="704520"/>
            <a:ext cx="4285800" cy="2857320"/>
          </a:xfrm>
          <a:prstGeom prst="rect">
            <a:avLst/>
          </a:prstGeom>
          <a:ln>
            <a:noFill/>
          </a:ln>
        </p:spPr>
      </p:pic>
      <p:pic>
        <p:nvPicPr>
          <p:cNvPr id="317" name="" descr=""/>
          <p:cNvPicPr/>
          <p:nvPr/>
        </p:nvPicPr>
        <p:blipFill>
          <a:blip r:embed="rId7"/>
          <a:stretch/>
        </p:blipFill>
        <p:spPr>
          <a:xfrm>
            <a:off x="424080" y="3749040"/>
            <a:ext cx="3960720" cy="22262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319" name="CustomShape 2"/>
          <p:cNvSpPr/>
          <p:nvPr/>
        </p:nvSpPr>
        <p:spPr>
          <a:xfrm>
            <a:off x="263520" y="6036840"/>
            <a:ext cx="77774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320" name="CustomShape 3"/>
          <p:cNvSpPr/>
          <p:nvPr/>
        </p:nvSpPr>
        <p:spPr>
          <a:xfrm>
            <a:off x="432720" y="1148040"/>
            <a:ext cx="10351800" cy="492480"/>
          </a:xfrm>
          <a:prstGeom prst="rect">
            <a:avLst/>
          </a:prstGeom>
          <a:noFill/>
          <a:ln>
            <a:noFill/>
          </a:ln>
        </p:spPr>
        <p:style>
          <a:lnRef idx="0"/>
          <a:fillRef idx="0"/>
          <a:effectRef idx="0"/>
          <a:fontRef idx="minor"/>
        </p:style>
      </p:sp>
      <p:pic>
        <p:nvPicPr>
          <p:cNvPr id="321" name="" descr=""/>
          <p:cNvPicPr/>
          <p:nvPr/>
        </p:nvPicPr>
        <p:blipFill>
          <a:blip r:embed="rId5"/>
          <a:stretch/>
        </p:blipFill>
        <p:spPr>
          <a:xfrm>
            <a:off x="432720" y="1264320"/>
            <a:ext cx="4500720" cy="2388960"/>
          </a:xfrm>
          <a:prstGeom prst="rect">
            <a:avLst/>
          </a:prstGeom>
          <a:ln>
            <a:noFill/>
          </a:ln>
        </p:spPr>
      </p:pic>
      <p:pic>
        <p:nvPicPr>
          <p:cNvPr id="322" name="" descr=""/>
          <p:cNvPicPr/>
          <p:nvPr/>
        </p:nvPicPr>
        <p:blipFill>
          <a:blip r:embed="rId6"/>
          <a:stretch/>
        </p:blipFill>
        <p:spPr>
          <a:xfrm>
            <a:off x="5585400" y="704520"/>
            <a:ext cx="4285800" cy="2857320"/>
          </a:xfrm>
          <a:prstGeom prst="rect">
            <a:avLst/>
          </a:prstGeom>
          <a:ln>
            <a:noFill/>
          </a:ln>
        </p:spPr>
      </p:pic>
      <p:pic>
        <p:nvPicPr>
          <p:cNvPr id="323" name="" descr=""/>
          <p:cNvPicPr/>
          <p:nvPr/>
        </p:nvPicPr>
        <p:blipFill>
          <a:blip r:embed="rId7"/>
          <a:stretch/>
        </p:blipFill>
        <p:spPr>
          <a:xfrm>
            <a:off x="424080" y="3749040"/>
            <a:ext cx="3960720" cy="2226240"/>
          </a:xfrm>
          <a:prstGeom prst="rect">
            <a:avLst/>
          </a:prstGeom>
          <a:ln>
            <a:noFill/>
          </a:ln>
        </p:spPr>
      </p:pic>
      <p:pic>
        <p:nvPicPr>
          <p:cNvPr id="324" name="" descr=""/>
          <p:cNvPicPr/>
          <p:nvPr/>
        </p:nvPicPr>
        <p:blipFill>
          <a:blip r:embed="rId8"/>
          <a:stretch/>
        </p:blipFill>
        <p:spPr>
          <a:xfrm>
            <a:off x="6583680" y="4023360"/>
            <a:ext cx="3857400" cy="23731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There Is No Hope</a:t>
            </a:r>
            <a:endParaRPr b="0" lang="en-US" sz="2400" spc="-1" strike="noStrike">
              <a:latin typeface="Arial"/>
            </a:endParaRPr>
          </a:p>
        </p:txBody>
      </p:sp>
      <p:sp>
        <p:nvSpPr>
          <p:cNvPr id="326" name="CustomShape 2"/>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 </a:t>
            </a: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Climate change is bleak, the organizers always say. Tell us a happy story. Give us hope. The problem is, I don’t have any. […]</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We are inevitably sending our children to live on an unfamiliar planet.”</a:t>
            </a:r>
            <a:endParaRPr b="0" lang="en-US" sz="1800" spc="-1" strike="noStrike">
              <a:latin typeface="Arial"/>
            </a:endParaRPr>
          </a:p>
        </p:txBody>
      </p:sp>
      <p:sp>
        <p:nvSpPr>
          <p:cNvPr id="327" name="CustomShape 3"/>
          <p:cNvSpPr/>
          <p:nvPr/>
        </p:nvSpPr>
        <p:spPr>
          <a:xfrm>
            <a:off x="457200" y="2468880"/>
            <a:ext cx="10511640" cy="2649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28" name="CustomShape 4"/>
          <p:cNvSpPr/>
          <p:nvPr/>
        </p:nvSpPr>
        <p:spPr>
          <a:xfrm>
            <a:off x="263520" y="6411600"/>
            <a:ext cx="8970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Need Courage</a:t>
            </a:r>
            <a:endParaRPr b="0" lang="en-US" sz="2400" spc="-1" strike="noStrike">
              <a:latin typeface="Arial"/>
            </a:endParaRPr>
          </a:p>
        </p:txBody>
      </p:sp>
      <p:sp>
        <p:nvSpPr>
          <p:cNvPr id="330" name="CustomShape 2"/>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ffffff"/>
                </a:solidFill>
                <a:latin typeface="Arial"/>
                <a:ea typeface="DejaVu Sans"/>
              </a:rPr>
              <a:t>We need courage, not hope. Grief, after all, is the cost of being alive. [...] Courage is the resolve to do well without the assurance of a happy ending.”</a:t>
            </a:r>
            <a:endParaRPr b="0" lang="en-US" sz="1800" spc="-1" strike="noStrike">
              <a:latin typeface="Arial"/>
            </a:endParaRPr>
          </a:p>
        </p:txBody>
      </p:sp>
      <p:sp>
        <p:nvSpPr>
          <p:cNvPr id="331" name="CustomShape 3"/>
          <p:cNvSpPr/>
          <p:nvPr/>
        </p:nvSpPr>
        <p:spPr>
          <a:xfrm>
            <a:off x="457200" y="2468880"/>
            <a:ext cx="10511640" cy="2649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32" name="CustomShape 4"/>
          <p:cNvSpPr/>
          <p:nvPr/>
        </p:nvSpPr>
        <p:spPr>
          <a:xfrm>
            <a:off x="263520" y="6411600"/>
            <a:ext cx="8970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Need Courage</a:t>
            </a:r>
            <a:endParaRPr b="0" lang="en-US" sz="2400" spc="-1" strike="noStrike">
              <a:latin typeface="Arial"/>
            </a:endParaRPr>
          </a:p>
        </p:txBody>
      </p:sp>
      <p:sp>
        <p:nvSpPr>
          <p:cNvPr id="334" name="CustomShape 2"/>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We need courage, not hope. Grief, after all, is the cost of being alive. [...] Courage is the resolve to do well without the assurance of a happy ending.”</a:t>
            </a:r>
            <a:endParaRPr b="0" lang="en-US" sz="1800" spc="-1" strike="noStrike">
              <a:latin typeface="Arial"/>
            </a:endParaRPr>
          </a:p>
        </p:txBody>
      </p:sp>
      <p:sp>
        <p:nvSpPr>
          <p:cNvPr id="335" name="CustomShape 3"/>
          <p:cNvSpPr/>
          <p:nvPr/>
        </p:nvSpPr>
        <p:spPr>
          <a:xfrm>
            <a:off x="457200" y="2468880"/>
            <a:ext cx="10511640" cy="2649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36" name="CustomShape 4"/>
          <p:cNvSpPr/>
          <p:nvPr/>
        </p:nvSpPr>
        <p:spPr>
          <a:xfrm>
            <a:off x="263520" y="6411600"/>
            <a:ext cx="8970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3 </a:t>
            </a:r>
            <a:endParaRPr b="0" lang="en-US" sz="2400" spc="-1" strike="noStrike">
              <a:latin typeface="Arial"/>
            </a:endParaRPr>
          </a:p>
        </p:txBody>
      </p:sp>
      <p:sp>
        <p:nvSpPr>
          <p:cNvPr id="107"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do you study?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7 </a:t>
            </a:r>
            <a:endParaRPr b="0" lang="en-US" sz="2400" spc="-1" strike="noStrike">
              <a:latin typeface="Arial"/>
            </a:endParaRPr>
          </a:p>
        </p:txBody>
      </p:sp>
      <p:sp>
        <p:nvSpPr>
          <p:cNvPr id="338"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According to Prof. Erica Chenoweth 3.5% </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Based on studying 323 violent and non-violent protests that occurred between 1900 and 2006 worldwide).</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7 </a:t>
            </a:r>
            <a:endParaRPr b="0" lang="en-US" sz="2400" spc="-1" strike="noStrike">
              <a:latin typeface="Arial"/>
            </a:endParaRPr>
          </a:p>
        </p:txBody>
      </p:sp>
      <p:sp>
        <p:nvSpPr>
          <p:cNvPr id="340"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According to Prof. Erica Chenoweth 3.5%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Based on studying 323 violent and non-violent protests that occurred between 1900 and 2006 worldwide). </a:t>
            </a:r>
            <a:endParaRPr b="0" lang="en-US" sz="1800" spc="-1" strike="noStrike">
              <a:latin typeface="Arial"/>
            </a:endParaRPr>
          </a:p>
        </p:txBody>
      </p:sp>
      <p:sp>
        <p:nvSpPr>
          <p:cNvPr id="341" name="CustomShape 3"/>
          <p:cNvSpPr/>
          <p:nvPr/>
        </p:nvSpPr>
        <p:spPr>
          <a:xfrm>
            <a:off x="263520" y="6411600"/>
            <a:ext cx="8970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https://www.ericachenoweth.com/research</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Basic Law for the Federal Republic of Germany</a:t>
            </a:r>
            <a:endParaRPr b="0" lang="en-US" sz="2400" spc="-1" strike="noStrike">
              <a:latin typeface="Arial"/>
            </a:endParaRPr>
          </a:p>
          <a:p>
            <a:pPr>
              <a:lnSpc>
                <a:spcPct val="100000"/>
              </a:lnSpc>
            </a:pPr>
            <a:endParaRPr b="0" lang="en-US" sz="2400" spc="-1" strike="noStrike">
              <a:latin typeface="Arial"/>
            </a:endParaRPr>
          </a:p>
        </p:txBody>
      </p:sp>
      <p:sp>
        <p:nvSpPr>
          <p:cNvPr id="343" name="CustomShape 2"/>
          <p:cNvSpPr/>
          <p:nvPr/>
        </p:nvSpPr>
        <p:spPr>
          <a:xfrm>
            <a:off x="436320" y="124308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Article 20a – Protection of the natural foundations of life and animals </a:t>
            </a:r>
            <a:endParaRPr b="0" lang="en-US" sz="2200" spc="-1" strike="noStrike">
              <a:latin typeface="Arial"/>
            </a:endParaRPr>
          </a:p>
        </p:txBody>
      </p:sp>
      <p:sp>
        <p:nvSpPr>
          <p:cNvPr id="344" name="CustomShape 3"/>
          <p:cNvSpPr/>
          <p:nvPr/>
        </p:nvSpPr>
        <p:spPr>
          <a:xfrm>
            <a:off x="342360" y="1268640"/>
            <a:ext cx="1063332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b="0" lang="en-US" sz="1800" spc="-1" strike="noStrike">
              <a:latin typeface="Arial"/>
            </a:endParaRPr>
          </a:p>
        </p:txBody>
      </p:sp>
      <p:sp>
        <p:nvSpPr>
          <p:cNvPr id="345" name="CustomShape 4"/>
          <p:cNvSpPr/>
          <p:nvPr/>
        </p:nvSpPr>
        <p:spPr>
          <a:xfrm>
            <a:off x="372600" y="2469240"/>
            <a:ext cx="10603080" cy="2649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46" name="CustomShape 5"/>
          <p:cNvSpPr/>
          <p:nvPr/>
        </p:nvSpPr>
        <p:spPr>
          <a:xfrm>
            <a:off x="270360" y="6411960"/>
            <a:ext cx="8970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https://www.gesetze-im-internet.de/englisch_gg/englisch_gg.html#p0116</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4406760"/>
            <a:ext cx="10741320" cy="135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What is this course all About?</a:t>
            </a:r>
            <a:endParaRPr b="0" lang="en-US" sz="3000" spc="-1" strike="noStrike">
              <a:latin typeface="Arial"/>
            </a:endParaRPr>
          </a:p>
        </p:txBody>
      </p:sp>
      <p:sp>
        <p:nvSpPr>
          <p:cNvPr id="348" name="CustomShape 2"/>
          <p:cNvSpPr/>
          <p:nvPr/>
        </p:nvSpPr>
        <p:spPr>
          <a:xfrm>
            <a:off x="335520" y="2906640"/>
            <a:ext cx="10741320" cy="1488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1400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350"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aadaption to climate change</a:t>
            </a:r>
            <a:endParaRPr b="0" lang="en-US" sz="1800" spc="-1" strike="noStrike">
              <a:latin typeface="Arial"/>
            </a:endParaRPr>
          </a:p>
          <a:p>
            <a:pPr marL="195120" indent="-185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5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US" sz="1800" spc="-1" strike="noStrike">
              <a:latin typeface="Arial"/>
            </a:endParaRPr>
          </a:p>
        </p:txBody>
      </p:sp>
      <p:sp>
        <p:nvSpPr>
          <p:cNvPr id="351" name="CustomShape 3"/>
          <p:cNvSpPr/>
          <p:nvPr/>
        </p:nvSpPr>
        <p:spPr>
          <a:xfrm>
            <a:off x="4206240" y="721800"/>
            <a:ext cx="1089360" cy="338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53" name="CustomShape 2"/>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a Nutshell</a:t>
            </a:r>
            <a:endParaRPr b="0" lang="en-US" sz="2200" spc="-1" strike="noStrike">
              <a:latin typeface="Arial"/>
            </a:endParaRPr>
          </a:p>
        </p:txBody>
      </p:sp>
      <p:sp>
        <p:nvSpPr>
          <p:cNvPr id="354" name="CustomShape 3"/>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This course is supposed to enable </a:t>
            </a:r>
            <a:r>
              <a:rPr b="1" i="1" lang="en-US" sz="1800" spc="-1" strike="noStrike">
                <a:solidFill>
                  <a:srgbClr val="000000"/>
                </a:solidFill>
                <a:latin typeface="Arial"/>
                <a:ea typeface="DejaVu Sans"/>
              </a:rPr>
              <a:t>YOU</a:t>
            </a:r>
            <a:r>
              <a:rPr b="0" i="1" lang="en-US" sz="1800" spc="-1" strike="noStrike">
                <a:solidFill>
                  <a:srgbClr val="000000"/>
                </a:solidFill>
                <a:latin typeface="Arial"/>
                <a:ea typeface="DejaVu Sans"/>
              </a:rPr>
              <a:t> to create a sustainable future for all of us and future generations.</a:t>
            </a:r>
            <a:endParaRPr b="0" lang="en-US" sz="1800" spc="-1" strike="noStrike">
              <a:latin typeface="Arial"/>
            </a:endParaRPr>
          </a:p>
        </p:txBody>
      </p:sp>
      <p:sp>
        <p:nvSpPr>
          <p:cNvPr id="355" name="CustomShape 4"/>
          <p:cNvSpPr/>
          <p:nvPr/>
        </p:nvSpPr>
        <p:spPr>
          <a:xfrm>
            <a:off x="866160" y="2859840"/>
            <a:ext cx="9925560" cy="1877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57" name="CustomShape 2"/>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Gaining an understanding of causes, dimensions, and the characterization of the 3 key challenge of the 21</a:t>
            </a:r>
            <a:r>
              <a:rPr b="0" lang="en-US" sz="1800" spc="-1" strike="noStrike" baseline="1400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Environmental pollution</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Dwindling non-renewable resources</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Critically assess available solutions</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Act before it is to late</a:t>
            </a:r>
            <a:endParaRPr b="0" lang="en-US" sz="1800" spc="-1" strike="noStrike">
              <a:latin typeface="Arial"/>
            </a:endParaRPr>
          </a:p>
        </p:txBody>
      </p:sp>
      <p:sp>
        <p:nvSpPr>
          <p:cNvPr id="358" name="CustomShape 3"/>
          <p:cNvSpPr/>
          <p:nvPr/>
        </p:nvSpPr>
        <p:spPr>
          <a:xfrm>
            <a:off x="432720" y="1148040"/>
            <a:ext cx="10351800" cy="4924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6720" cy="4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60" name="CustomShape 2"/>
          <p:cNvSpPr/>
          <p:nvPr/>
        </p:nvSpPr>
        <p:spPr>
          <a:xfrm>
            <a:off x="263520" y="6411600"/>
            <a:ext cx="647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https://www.tu-clausthal.de/en/university/about-us</a:t>
            </a:r>
            <a:endParaRPr b="0" lang="en-US" sz="900" spc="-1" strike="noStrike">
              <a:latin typeface="Arial"/>
            </a:endParaRPr>
          </a:p>
        </p:txBody>
      </p:sp>
      <p:pic>
        <p:nvPicPr>
          <p:cNvPr id="361" name="Grafik 2_1" descr=""/>
          <p:cNvPicPr/>
          <p:nvPr/>
        </p:nvPicPr>
        <p:blipFill>
          <a:blip r:embed="rId1"/>
          <a:stretch/>
        </p:blipFill>
        <p:spPr>
          <a:xfrm>
            <a:off x="417240" y="1726200"/>
            <a:ext cx="5672520" cy="4398480"/>
          </a:xfrm>
          <a:prstGeom prst="rect">
            <a:avLst/>
          </a:prstGeom>
          <a:ln>
            <a:noFill/>
          </a:ln>
        </p:spPr>
      </p:pic>
      <p:pic>
        <p:nvPicPr>
          <p:cNvPr id="362" name="Grafik 7_1" descr=""/>
          <p:cNvPicPr/>
          <p:nvPr/>
        </p:nvPicPr>
        <p:blipFill>
          <a:blip r:embed="rId2"/>
          <a:stretch/>
        </p:blipFill>
        <p:spPr>
          <a:xfrm>
            <a:off x="6521400" y="1697040"/>
            <a:ext cx="3992400" cy="4712760"/>
          </a:xfrm>
          <a:prstGeom prst="rect">
            <a:avLst/>
          </a:prstGeom>
          <a:ln>
            <a:noFill/>
          </a:ln>
        </p:spPr>
      </p:pic>
      <p:sp>
        <p:nvSpPr>
          <p:cNvPr id="363" name="CustomShape 3"/>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Clausthal University of Technology – Research Profile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This Course Is Not</a:t>
            </a:r>
            <a:endParaRPr b="0" lang="en-US" sz="2400" spc="-1" strike="noStrike">
              <a:latin typeface="Arial"/>
            </a:endParaRPr>
          </a:p>
        </p:txBody>
      </p:sp>
      <p:sp>
        <p:nvSpPr>
          <p:cNvPr id="365" name="CustomShape 2"/>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marL="216000" indent="-214200">
              <a:lnSpc>
                <a:spcPct val="100000"/>
              </a:lnSpc>
              <a:buClr>
                <a:srgbClr val="008c4f"/>
              </a:buClr>
              <a:buSzPct val="45000"/>
              <a:buFont typeface="OpenSymbol"/>
              <a:buChar char="■"/>
            </a:pPr>
            <a:r>
              <a:rPr b="0" lang="en-US" sz="1800" spc="-1" strike="noStrike">
                <a:solidFill>
                  <a:srgbClr val="000000"/>
                </a:solidFill>
                <a:latin typeface="DejaVu Sans"/>
                <a:ea typeface="DejaVu Sans"/>
              </a:rPr>
              <a:t>A comforting fairy tale of:</a:t>
            </a:r>
            <a:endParaRPr b="0" lang="en-US" sz="1800" spc="-1" strike="noStrike">
              <a:latin typeface="Arial"/>
            </a:endParaRPr>
          </a:p>
          <a:p>
            <a:pPr lvl="1" marL="432000" indent="-2142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Everything will be fine”</a:t>
            </a:r>
            <a:endParaRPr b="0" lang="en-US" sz="1800" spc="-1" strike="noStrike">
              <a:latin typeface="Arial"/>
            </a:endParaRPr>
          </a:p>
          <a:p>
            <a:pPr lvl="1" marL="432000" indent="-2142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Business as usual is sufficient”</a:t>
            </a:r>
            <a:endParaRPr b="0" lang="en-US" sz="1800" spc="-1" strike="noStrike">
              <a:latin typeface="Arial"/>
            </a:endParaRPr>
          </a:p>
          <a:p>
            <a:pPr lvl="1" marL="432000" indent="-2142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Just make this minor change to your daily lifestyle and recycle plastic bags”</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soothing high-definition TikTok video</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place to discuss whether climate change is “</a:t>
            </a:r>
            <a:r>
              <a:rPr b="0" i="1" lang="en-US" sz="1800" spc="-1" strike="noStrike">
                <a:solidFill>
                  <a:srgbClr val="000000"/>
                </a:solidFill>
                <a:latin typeface="DejaVu Sans"/>
                <a:ea typeface="DejaVu Sans"/>
              </a:rPr>
              <a:t>real</a:t>
            </a:r>
            <a:r>
              <a:rPr b="0" lang="en-US" sz="1800" spc="-1" strike="noStrike">
                <a:solidFill>
                  <a:srgbClr val="000000"/>
                </a:solidFill>
                <a:latin typeface="DejaVu Sans"/>
                <a:ea typeface="DejaVu Sans"/>
              </a:rPr>
              <a:t>”</a:t>
            </a:r>
            <a:endParaRPr b="0" lang="en-US" sz="1800" spc="-1" strike="noStrike">
              <a:latin typeface="Arial"/>
            </a:endParaRPr>
          </a:p>
        </p:txBody>
      </p:sp>
      <p:sp>
        <p:nvSpPr>
          <p:cNvPr id="366" name="CustomShape 3"/>
          <p:cNvSpPr/>
          <p:nvPr/>
        </p:nvSpPr>
        <p:spPr>
          <a:xfrm>
            <a:off x="432720" y="1148040"/>
            <a:ext cx="10351800" cy="4924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68" name="CustomShape 2"/>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Strategic Goal (what you want):</a:t>
            </a:r>
            <a:r>
              <a:rPr b="0" lang="en-US" sz="1800" spc="-1" strike="noStrike">
                <a:solidFill>
                  <a:srgbClr val="ffffff"/>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US" sz="1800" spc="-1" strike="noStrike">
              <a:latin typeface="Arial"/>
            </a:endParaRPr>
          </a:p>
        </p:txBody>
      </p:sp>
      <p:sp>
        <p:nvSpPr>
          <p:cNvPr id="369" name="CustomShape 3"/>
          <p:cNvSpPr/>
          <p:nvPr/>
        </p:nvSpPr>
        <p:spPr>
          <a:xfrm>
            <a:off x="432720" y="1148040"/>
            <a:ext cx="10351800" cy="492480"/>
          </a:xfrm>
          <a:prstGeom prst="rect">
            <a:avLst/>
          </a:prstGeom>
          <a:noFill/>
          <a:ln>
            <a:noFill/>
          </a:ln>
        </p:spPr>
        <p:style>
          <a:lnRef idx="0"/>
          <a:fillRef idx="0"/>
          <a:effectRef idx="0"/>
          <a:fontRef idx="minor"/>
        </p:style>
      </p:sp>
      <p:sp>
        <p:nvSpPr>
          <p:cNvPr id="370" name="CustomShape 4"/>
          <p:cNvSpPr/>
          <p:nvPr/>
        </p:nvSpPr>
        <p:spPr>
          <a:xfrm>
            <a:off x="405360" y="1920240"/>
            <a:ext cx="10563480" cy="109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1" name="CustomShape 5"/>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4 </a:t>
            </a:r>
            <a:endParaRPr b="0" lang="en-US" sz="2400" spc="-1" strike="noStrike">
              <a:latin typeface="Arial"/>
            </a:endParaRPr>
          </a:p>
        </p:txBody>
      </p:sp>
      <p:sp>
        <p:nvSpPr>
          <p:cNvPr id="109"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sure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73" name="CustomShape 2"/>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US" sz="1800" spc="-1" strike="noStrike">
              <a:latin typeface="Arial"/>
            </a:endParaRPr>
          </a:p>
        </p:txBody>
      </p:sp>
      <p:sp>
        <p:nvSpPr>
          <p:cNvPr id="374" name="CustomShape 3"/>
          <p:cNvSpPr/>
          <p:nvPr/>
        </p:nvSpPr>
        <p:spPr>
          <a:xfrm>
            <a:off x="432720" y="1148040"/>
            <a:ext cx="10351800" cy="492480"/>
          </a:xfrm>
          <a:prstGeom prst="rect">
            <a:avLst/>
          </a:prstGeom>
          <a:noFill/>
          <a:ln>
            <a:noFill/>
          </a:ln>
        </p:spPr>
        <p:style>
          <a:lnRef idx="0"/>
          <a:fillRef idx="0"/>
          <a:effectRef idx="0"/>
          <a:fontRef idx="minor"/>
        </p:style>
      </p:sp>
      <p:sp>
        <p:nvSpPr>
          <p:cNvPr id="375" name="CustomShape 4"/>
          <p:cNvSpPr/>
          <p:nvPr/>
        </p:nvSpPr>
        <p:spPr>
          <a:xfrm>
            <a:off x="405360" y="1920240"/>
            <a:ext cx="10563480" cy="109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6" name="CustomShape 5"/>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78" name="CustomShape 2"/>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US" sz="1800" spc="-1" strike="noStrike">
              <a:latin typeface="Arial"/>
            </a:endParaRPr>
          </a:p>
        </p:txBody>
      </p:sp>
      <p:sp>
        <p:nvSpPr>
          <p:cNvPr id="379" name="CustomShape 3"/>
          <p:cNvSpPr/>
          <p:nvPr/>
        </p:nvSpPr>
        <p:spPr>
          <a:xfrm>
            <a:off x="432720" y="1148040"/>
            <a:ext cx="10351800" cy="492480"/>
          </a:xfrm>
          <a:prstGeom prst="rect">
            <a:avLst/>
          </a:prstGeom>
          <a:noFill/>
          <a:ln>
            <a:noFill/>
          </a:ln>
        </p:spPr>
        <p:style>
          <a:lnRef idx="0"/>
          <a:fillRef idx="0"/>
          <a:effectRef idx="0"/>
          <a:fontRef idx="minor"/>
        </p:style>
      </p:sp>
      <p:sp>
        <p:nvSpPr>
          <p:cNvPr id="380" name="CustomShape 4"/>
          <p:cNvSpPr/>
          <p:nvPr/>
        </p:nvSpPr>
        <p:spPr>
          <a:xfrm>
            <a:off x="405360" y="1920240"/>
            <a:ext cx="10563480" cy="109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81" name="CustomShape 5"/>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83" name="CustomShape 2"/>
          <p:cNvSpPr/>
          <p:nvPr/>
        </p:nvSpPr>
        <p:spPr>
          <a:xfrm>
            <a:off x="335520" y="1268280"/>
            <a:ext cx="1063332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Resources (what your constituency has):</a:t>
            </a:r>
            <a:r>
              <a:rPr b="0" lang="en-US" sz="1800" spc="-1" strike="noStrike">
                <a:solidFill>
                  <a:srgbClr val="000000"/>
                </a:solidFill>
                <a:latin typeface="DejaVu Sans"/>
                <a:ea typeface="DejaVu Sans"/>
              </a:rPr>
              <a:t> time, money, skills, relationships, etc.</a:t>
            </a:r>
            <a:endParaRPr b="0" lang="en-US" sz="1800" spc="-1" strike="noStrike">
              <a:latin typeface="Arial"/>
            </a:endParaRPr>
          </a:p>
        </p:txBody>
      </p:sp>
      <p:sp>
        <p:nvSpPr>
          <p:cNvPr id="384" name="CustomShape 3"/>
          <p:cNvSpPr/>
          <p:nvPr/>
        </p:nvSpPr>
        <p:spPr>
          <a:xfrm>
            <a:off x="432720" y="1148040"/>
            <a:ext cx="10351800" cy="492480"/>
          </a:xfrm>
          <a:prstGeom prst="rect">
            <a:avLst/>
          </a:prstGeom>
          <a:noFill/>
          <a:ln>
            <a:noFill/>
          </a:ln>
        </p:spPr>
        <p:style>
          <a:lnRef idx="0"/>
          <a:fillRef idx="0"/>
          <a:effectRef idx="0"/>
          <a:fontRef idx="minor"/>
        </p:style>
      </p:sp>
      <p:sp>
        <p:nvSpPr>
          <p:cNvPr id="385" name="CustomShape 4"/>
          <p:cNvSpPr/>
          <p:nvPr/>
        </p:nvSpPr>
        <p:spPr>
          <a:xfrm>
            <a:off x="405360" y="1920240"/>
            <a:ext cx="10563480" cy="1095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86" name="CustomShape 5"/>
          <p:cNvSpPr/>
          <p:nvPr/>
        </p:nvSpPr>
        <p:spPr>
          <a:xfrm>
            <a:off x="432720" y="1148040"/>
            <a:ext cx="10351800" cy="4924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latin typeface="Arial"/>
            </a:endParaRPr>
          </a:p>
        </p:txBody>
      </p:sp>
      <p:sp>
        <p:nvSpPr>
          <p:cNvPr id="388" name="CustomShape 2"/>
          <p:cNvSpPr/>
          <p:nvPr/>
        </p:nvSpPr>
        <p:spPr>
          <a:xfrm>
            <a:off x="335520" y="126864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Chenoweth, E. (2013). The success of nonviolent resistance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1268640"/>
            <a:ext cx="10742760" cy="5030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90" name="CustomShape 2"/>
          <p:cNvSpPr/>
          <p:nvPr/>
        </p:nvSpPr>
        <p:spPr>
          <a:xfrm>
            <a:off x="335520" y="764640"/>
            <a:ext cx="10742760" cy="493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5 </a:t>
            </a:r>
            <a:endParaRPr b="0" lang="en-US" sz="2400" spc="-1" strike="noStrike">
              <a:latin typeface="Arial"/>
            </a:endParaRPr>
          </a:p>
        </p:txBody>
      </p:sp>
      <p:sp>
        <p:nvSpPr>
          <p:cNvPr id="111"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6 </a:t>
            </a:r>
            <a:endParaRPr b="0" lang="en-US" sz="2400" spc="-1" strike="noStrike">
              <a:latin typeface="Arial"/>
            </a:endParaRPr>
          </a:p>
        </p:txBody>
      </p:sp>
      <p:sp>
        <p:nvSpPr>
          <p:cNvPr id="113" name="CustomShape 2"/>
          <p:cNvSpPr/>
          <p:nvPr/>
        </p:nvSpPr>
        <p:spPr>
          <a:xfrm>
            <a:off x="335520" y="1268280"/>
            <a:ext cx="10742400" cy="5029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4406760"/>
            <a:ext cx="10741320" cy="135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An Inconvenient Problem</a:t>
            </a:r>
            <a:endParaRPr b="0" lang="en-US" sz="3000" spc="-1" strike="noStrike">
              <a:latin typeface="Arial"/>
            </a:endParaRPr>
          </a:p>
        </p:txBody>
      </p:sp>
      <p:sp>
        <p:nvSpPr>
          <p:cNvPr id="115" name="CustomShape 2"/>
          <p:cNvSpPr/>
          <p:nvPr/>
        </p:nvSpPr>
        <p:spPr>
          <a:xfrm>
            <a:off x="335520" y="2906640"/>
            <a:ext cx="10741320" cy="1488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3658</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2022-04-26T17:02:12Z</dcterms:modified>
  <cp:revision>3577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